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6" r:id="rId1"/>
  </p:sldMasterIdLst>
  <p:sldIdLst>
    <p:sldId id="256" r:id="rId2"/>
    <p:sldId id="257" r:id="rId3"/>
    <p:sldId id="258" r:id="rId4"/>
    <p:sldId id="260" r:id="rId5"/>
    <p:sldId id="367" r:id="rId6"/>
    <p:sldId id="432" r:id="rId7"/>
    <p:sldId id="295" r:id="rId8"/>
    <p:sldId id="390" r:id="rId9"/>
    <p:sldId id="396" r:id="rId10"/>
    <p:sldId id="397" r:id="rId11"/>
    <p:sldId id="393" r:id="rId12"/>
    <p:sldId id="394" r:id="rId13"/>
    <p:sldId id="395" r:id="rId14"/>
    <p:sldId id="391" r:id="rId15"/>
    <p:sldId id="392" r:id="rId16"/>
    <p:sldId id="262" r:id="rId17"/>
    <p:sldId id="436" r:id="rId18"/>
    <p:sldId id="433" r:id="rId19"/>
    <p:sldId id="434" r:id="rId20"/>
    <p:sldId id="435" r:id="rId21"/>
    <p:sldId id="261" r:id="rId22"/>
    <p:sldId id="259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3" r:id="rId41"/>
    <p:sldId id="280" r:id="rId42"/>
    <p:sldId id="299" r:id="rId43"/>
    <p:sldId id="302" r:id="rId44"/>
    <p:sldId id="281" r:id="rId45"/>
    <p:sldId id="282" r:id="rId46"/>
    <p:sldId id="284" r:id="rId47"/>
    <p:sldId id="285" r:id="rId48"/>
    <p:sldId id="287" r:id="rId49"/>
    <p:sldId id="286" r:id="rId50"/>
    <p:sldId id="288" r:id="rId51"/>
    <p:sldId id="289" r:id="rId52"/>
    <p:sldId id="290" r:id="rId53"/>
    <p:sldId id="292" r:id="rId54"/>
    <p:sldId id="293" r:id="rId55"/>
    <p:sldId id="301" r:id="rId56"/>
    <p:sldId id="294" r:id="rId57"/>
    <p:sldId id="297" r:id="rId58"/>
    <p:sldId id="298" r:id="rId59"/>
    <p:sldId id="304" r:id="rId60"/>
    <p:sldId id="303" r:id="rId61"/>
    <p:sldId id="300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6" r:id="rId72"/>
    <p:sldId id="317" r:id="rId73"/>
    <p:sldId id="318" r:id="rId74"/>
    <p:sldId id="320" r:id="rId75"/>
    <p:sldId id="315" r:id="rId76"/>
    <p:sldId id="321" r:id="rId77"/>
    <p:sldId id="322" r:id="rId78"/>
    <p:sldId id="323" r:id="rId79"/>
    <p:sldId id="324" r:id="rId80"/>
    <p:sldId id="326" r:id="rId81"/>
    <p:sldId id="327" r:id="rId82"/>
    <p:sldId id="328" r:id="rId83"/>
    <p:sldId id="329" r:id="rId84"/>
    <p:sldId id="325" r:id="rId85"/>
    <p:sldId id="330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  <p:sldId id="342" r:id="rId96"/>
    <p:sldId id="343" r:id="rId97"/>
    <p:sldId id="344" r:id="rId98"/>
    <p:sldId id="345" r:id="rId99"/>
    <p:sldId id="346" r:id="rId100"/>
    <p:sldId id="347" r:id="rId101"/>
    <p:sldId id="348" r:id="rId102"/>
    <p:sldId id="349" r:id="rId103"/>
    <p:sldId id="350" r:id="rId104"/>
    <p:sldId id="352" r:id="rId105"/>
    <p:sldId id="351" r:id="rId106"/>
    <p:sldId id="353" r:id="rId107"/>
    <p:sldId id="354" r:id="rId108"/>
    <p:sldId id="355" r:id="rId109"/>
    <p:sldId id="356" r:id="rId110"/>
    <p:sldId id="357" r:id="rId111"/>
    <p:sldId id="358" r:id="rId112"/>
    <p:sldId id="359" r:id="rId113"/>
    <p:sldId id="361" r:id="rId114"/>
    <p:sldId id="360" r:id="rId115"/>
    <p:sldId id="362" r:id="rId116"/>
    <p:sldId id="363" r:id="rId117"/>
    <p:sldId id="364" r:id="rId118"/>
    <p:sldId id="365" r:id="rId119"/>
    <p:sldId id="368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402" r:id="rId135"/>
    <p:sldId id="403" r:id="rId136"/>
    <p:sldId id="425" r:id="rId137"/>
    <p:sldId id="404" r:id="rId138"/>
    <p:sldId id="405" r:id="rId139"/>
    <p:sldId id="422" r:id="rId140"/>
    <p:sldId id="371" r:id="rId141"/>
    <p:sldId id="424" r:id="rId142"/>
    <p:sldId id="416" r:id="rId143"/>
    <p:sldId id="417" r:id="rId144"/>
    <p:sldId id="418" r:id="rId145"/>
    <p:sldId id="419" r:id="rId146"/>
    <p:sldId id="420" r:id="rId147"/>
    <p:sldId id="421" r:id="rId148"/>
    <p:sldId id="423" r:id="rId149"/>
    <p:sldId id="437" r:id="rId150"/>
    <p:sldId id="439" r:id="rId151"/>
    <p:sldId id="440" r:id="rId152"/>
    <p:sldId id="446" r:id="rId153"/>
    <p:sldId id="447" r:id="rId154"/>
    <p:sldId id="448" r:id="rId155"/>
    <p:sldId id="449" r:id="rId156"/>
    <p:sldId id="450" r:id="rId157"/>
    <p:sldId id="452" r:id="rId158"/>
    <p:sldId id="451" r:id="rId159"/>
    <p:sldId id="453" r:id="rId160"/>
    <p:sldId id="454" r:id="rId161"/>
    <p:sldId id="455" r:id="rId162"/>
    <p:sldId id="456" r:id="rId163"/>
    <p:sldId id="457" r:id="rId164"/>
    <p:sldId id="458" r:id="rId165"/>
    <p:sldId id="459" r:id="rId166"/>
    <p:sldId id="460" r:id="rId167"/>
    <p:sldId id="461" r:id="rId168"/>
    <p:sldId id="462" r:id="rId169"/>
    <p:sldId id="465" r:id="rId170"/>
    <p:sldId id="466" r:id="rId171"/>
    <p:sldId id="467" r:id="rId172"/>
    <p:sldId id="468" r:id="rId173"/>
    <p:sldId id="469" r:id="rId174"/>
    <p:sldId id="470" r:id="rId175"/>
    <p:sldId id="471" r:id="rId176"/>
    <p:sldId id="472" r:id="rId177"/>
    <p:sldId id="413" r:id="rId178"/>
    <p:sldId id="406" r:id="rId179"/>
    <p:sldId id="407" r:id="rId180"/>
    <p:sldId id="408" r:id="rId181"/>
    <p:sldId id="409" r:id="rId182"/>
    <p:sldId id="410" r:id="rId183"/>
    <p:sldId id="411" r:id="rId184"/>
    <p:sldId id="412" r:id="rId185"/>
    <p:sldId id="475" r:id="rId186"/>
    <p:sldId id="473" r:id="rId187"/>
    <p:sldId id="476" r:id="rId188"/>
    <p:sldId id="477" r:id="rId189"/>
    <p:sldId id="415" r:id="rId19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5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93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26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091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457424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1400" cap="small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596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840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32766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574801" y="4953000"/>
            <a:ext cx="7999315" cy="1074057"/>
          </a:xfrm>
        </p:spPr>
        <p:txBody>
          <a:bodyPr anchor="t">
            <a:normAutofit/>
          </a:bodyPr>
          <a:lstStyle>
            <a:lvl1pPr marL="0" indent="0">
              <a:buNone/>
              <a:defRPr lang="en-US" sz="1800" b="0" i="0" kern="12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4033" y="331651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 smtClean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67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Text Placeholder 3"/>
          <p:cNvSpPr>
            <a:spLocks noGrp="1"/>
          </p:cNvSpPr>
          <p:nvPr>
            <p:ph type="body" sz="half" idx="13"/>
          </p:nvPr>
        </p:nvSpPr>
        <p:spPr>
          <a:xfrm>
            <a:off x="1154953" y="3848610"/>
            <a:ext cx="8825659" cy="588517"/>
          </a:xfrm>
        </p:spPr>
        <p:txBody>
          <a:bodyPr anchor="b">
            <a:normAutofit/>
          </a:bodyPr>
          <a:lstStyle>
            <a:lvl1pPr marL="0" indent="0" algn="l" defTabSz="457200" rtl="0" eaLnBrk="1" latinLnBrk="0" hangingPunct="1">
              <a:buNone/>
              <a:defRPr lang="en-US" sz="3600" b="0" i="0" kern="1200" cap="none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044242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4578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0" name="Picture Placeholder 2"/>
          <p:cNvSpPr>
            <a:spLocks noGrp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31" name="Picture Placeholder 2"/>
          <p:cNvSpPr>
            <a:spLocks noGrp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66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58561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430213"/>
            <a:ext cx="7423149" cy="5826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939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650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905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254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356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1571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233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239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469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1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val 12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0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799941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860901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67000">
                <a:schemeClr val="bg2">
                  <a:lumMod val="60000"/>
                  <a:lumOff val="40000"/>
                  <a:alpha val="0"/>
                </a:schemeClr>
              </a:gs>
              <a:gs pos="30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D3B1F39-A458-40C3-9BF9-E13920BC736D}" type="datetimeFigureOut">
              <a:rPr lang="en-US" smtClean="0"/>
              <a:t>3/27/2013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C295CA-DB70-4384-99A4-2BBAAF962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7296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macton@insomniacgames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amma_distribution_pdf.sv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File:Gamma_distribution_pdf.svg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CA313E.D5E6170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CA313E.D5E6170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CA313E.D5E6170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CA313E.D5E6170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CA313E.D5E6170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CA313E.D5E6170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cid:image002.png@01CA313E.D5E61700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hyperlink" Target="mailto:macton@insomniacgames.com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Usability is not random #gdc13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macton@insomniacgames.com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mike_acton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204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</p:txBody>
      </p:sp>
    </p:spTree>
    <p:extLst>
      <p:ext uri="{BB962C8B-B14F-4D97-AF65-F5344CB8AC3E}">
        <p14:creationId xmlns:p14="http://schemas.microsoft.com/office/powerpoint/2010/main" val="668043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cxnSp>
        <p:nvCxnSpPr>
          <p:cNvPr id="4" name="Straight Arrow Connector 3"/>
          <p:cNvCxnSpPr>
            <a:stCxn id="6" idx="2"/>
          </p:cNvCxnSpPr>
          <p:nvPr/>
        </p:nvCxnSpPr>
        <p:spPr>
          <a:xfrm>
            <a:off x="4209448" y="1944303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2719191"/>
            <a:ext cx="7705725" cy="6858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722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03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484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65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46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627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008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389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770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51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532191" y="4086268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722191" y="3585134"/>
            <a:ext cx="6170776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This message is made up of smaller messages…</a:t>
            </a:r>
          </a:p>
        </p:txBody>
      </p:sp>
    </p:spTree>
    <p:extLst>
      <p:ext uri="{BB962C8B-B14F-4D97-AF65-F5344CB8AC3E}">
        <p14:creationId xmlns:p14="http://schemas.microsoft.com/office/powerpoint/2010/main" val="222094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80502" y="1880537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first message tell us?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36107" y="1128865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935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80502" y="1880537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first message tell us?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36107" y="1128865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80502" y="2340613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‘a’ is U+0061, which is in the ‘Basic Latin’ Unicode block</a:t>
            </a:r>
          </a:p>
        </p:txBody>
      </p:sp>
    </p:spTree>
    <p:extLst>
      <p:ext uri="{BB962C8B-B14F-4D97-AF65-F5344CB8AC3E}">
        <p14:creationId xmlns:p14="http://schemas.microsoft.com/office/powerpoint/2010/main" val="2712003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80502" y="1880537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first message tell us?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36107" y="1128865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80502" y="2340613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‘a’ is U+0061, which is in the ‘Basic Latin’ Unicode block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80502" y="2816875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Which means we’re likely searching in EFIGS</a:t>
            </a:r>
          </a:p>
        </p:txBody>
      </p:sp>
    </p:spTree>
    <p:extLst>
      <p:ext uri="{BB962C8B-B14F-4D97-AF65-F5344CB8AC3E}">
        <p14:creationId xmlns:p14="http://schemas.microsoft.com/office/powerpoint/2010/main" val="2508797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80502" y="1880537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first message tell us?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36107" y="1128865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80502" y="2340613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‘a’ is U+0061, which is in the ‘Basic Latin’ Unicode block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80502" y="2816875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Which means we’re likely searching in EFIGS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80502" y="3293137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Based on context: Most likely in English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02" y="3769399"/>
            <a:ext cx="9953625" cy="390525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3666502" y="3769399"/>
            <a:ext cx="396345" cy="404242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58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80502" y="1880537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first message tell us?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36107" y="1128865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80502" y="2340613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‘a’ is U+0061, which is in the ‘Basic Latin’ Unicode block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80502" y="2816875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Which means we’re likely searching in EFIGS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80502" y="3293137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Based on context: Most likely in English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02" y="3769399"/>
            <a:ext cx="9953625" cy="390525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3666502" y="3769399"/>
            <a:ext cx="396345" cy="404242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380502" y="4280571"/>
            <a:ext cx="6746548" cy="64633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 dictionary </a:t>
            </a:r>
            <a:r>
              <a:rPr lang="en-US" dirty="0"/>
              <a:t>of ~110,000 </a:t>
            </a:r>
            <a:r>
              <a:rPr lang="en-US" dirty="0" smtClean="0"/>
              <a:t>common English </a:t>
            </a:r>
            <a:r>
              <a:rPr lang="en-US" dirty="0"/>
              <a:t>words, there are only ~6,500 words that begin with ‘a’.</a:t>
            </a:r>
          </a:p>
        </p:txBody>
      </p:sp>
    </p:spTree>
    <p:extLst>
      <p:ext uri="{BB962C8B-B14F-4D97-AF65-F5344CB8AC3E}">
        <p14:creationId xmlns:p14="http://schemas.microsoft.com/office/powerpoint/2010/main" val="19325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80502" y="1880537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What does the first message tell us?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536107" y="1128865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380502" y="2340613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‘a’ is U+0061, which is in the ‘Basic Latin’ Unicode block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380502" y="2816875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Which means we’re likely searching in EFIGS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380502" y="3293137"/>
            <a:ext cx="6746548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Based on context: Most likely in English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0502" y="3769399"/>
            <a:ext cx="9953625" cy="390525"/>
          </a:xfrm>
          <a:prstGeom prst="rect">
            <a:avLst/>
          </a:prstGeom>
        </p:spPr>
      </p:pic>
      <p:sp>
        <p:nvSpPr>
          <p:cNvPr id="42" name="Oval 41"/>
          <p:cNvSpPr/>
          <p:nvPr/>
        </p:nvSpPr>
        <p:spPr>
          <a:xfrm>
            <a:off x="3666502" y="3769399"/>
            <a:ext cx="396345" cy="404242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1380502" y="4280571"/>
            <a:ext cx="6746548" cy="64633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In dictionary </a:t>
            </a:r>
            <a:r>
              <a:rPr lang="en-US" dirty="0"/>
              <a:t>of ~110,000 </a:t>
            </a:r>
            <a:r>
              <a:rPr lang="en-US" dirty="0" smtClean="0"/>
              <a:t>common English </a:t>
            </a:r>
            <a:r>
              <a:rPr lang="en-US" dirty="0"/>
              <a:t>words, there are only ~6,500 words that begin with ‘a’.</a:t>
            </a:r>
          </a:p>
        </p:txBody>
      </p:sp>
      <p:sp>
        <p:nvSpPr>
          <p:cNvPr id="45" name="Rectangle 44"/>
          <p:cNvSpPr/>
          <p:nvPr/>
        </p:nvSpPr>
        <p:spPr>
          <a:xfrm>
            <a:off x="1380502" y="5376933"/>
            <a:ext cx="6746548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Reduced likely results from near-infinite to ~6,500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394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1028" y="1926703"/>
            <a:ext cx="6746548" cy="64633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…and together ‘a’ + ‘b’ reduces our search space to ~420 words in the same dictionary.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901728" y="1128732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76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1028" y="1926703"/>
            <a:ext cx="6746548" cy="64633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…and together ‘a’ + ‘b’ reduces our search space to ~420 words in the same dictionary.</a:t>
            </a:r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1901728" y="1128732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741028" y="2941382"/>
            <a:ext cx="6746548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 can start to make reasonable guesses…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28" y="4150319"/>
            <a:ext cx="7658100" cy="1428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17927" y="5610900"/>
            <a:ext cx="5808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(Obviously Google’s search space is much bigger 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than a sample dictionary.)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0438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741027" y="1926703"/>
            <a:ext cx="7477125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By the 5</a:t>
            </a:r>
            <a:r>
              <a:rPr lang="en-US" baseline="30000" dirty="0" smtClean="0"/>
              <a:t>th</a:t>
            </a:r>
            <a:r>
              <a:rPr lang="en-US" dirty="0" smtClean="0"/>
              <a:t> message, the most likely answer is the correct one…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044728" y="1151815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028" y="2407476"/>
            <a:ext cx="7477125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98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</p:txBody>
      </p:sp>
    </p:spTree>
    <p:extLst>
      <p:ext uri="{BB962C8B-B14F-4D97-AF65-F5344CB8AC3E}">
        <p14:creationId xmlns:p14="http://schemas.microsoft.com/office/powerpoint/2010/main" val="3757767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/>
          <p:nvPr/>
        </p:nvCxnSpPr>
        <p:spPr>
          <a:xfrm>
            <a:off x="1536107" y="1128865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336815" y="1105649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38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1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142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2523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04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c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285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66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d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047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428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b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809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5190502" y="736317"/>
            <a:ext cx="304800" cy="369332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380502" y="1880537"/>
            <a:ext cx="762000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 lot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76960" y="1880537"/>
            <a:ext cx="1781866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Almost none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1741027" y="2941382"/>
            <a:ext cx="7693529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context is well-defined, information density should map like this… </a:t>
            </a:r>
          </a:p>
          <a:p>
            <a:pPr algn="ctr"/>
            <a:r>
              <a:rPr lang="en-US" dirty="0" smtClean="0"/>
              <a:t>(Like a game of 20 Questions)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448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1" y="298894"/>
            <a:ext cx="8724900" cy="6457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675" y="358924"/>
            <a:ext cx="494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http://en.wikipedia.org/wiki/File:Gamma_distribution_pdf.svg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136591" y="1982624"/>
            <a:ext cx="2102265" cy="8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238856" y="1806504"/>
            <a:ext cx="5043621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Not every well-formed case looks like this…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802161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61" y="298894"/>
            <a:ext cx="8724900" cy="6457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65675" y="358924"/>
            <a:ext cx="494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http://en.wikipedia.org/wiki/File:Gamma_distribution_pdf.svg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6374" y="2298819"/>
            <a:ext cx="5118931" cy="4458025"/>
          </a:xfrm>
          <a:prstGeom prst="ellipse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97779" y="4054048"/>
            <a:ext cx="5205991" cy="36933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…but it should be in this family of distributions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6549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41027" y="2941382"/>
            <a:ext cx="7693529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we look back at our search messages…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38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5525" y="2556092"/>
            <a:ext cx="2773857" cy="828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click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472712" y="2556092"/>
            <a:ext cx="2773857" cy="8280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result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70275" y="3945909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670275" y="4507683"/>
            <a:ext cx="2679107" cy="722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</a:t>
            </a:r>
          </a:p>
          <a:p>
            <a:pPr algn="ctr"/>
            <a:r>
              <a:rPr lang="en-US" dirty="0" smtClean="0"/>
              <a:t>Page down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472712" y="4507683"/>
            <a:ext cx="2773857" cy="722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page result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670275" y="5628006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670275" y="6183782"/>
            <a:ext cx="2679107" cy="5699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button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472712" y="6167050"/>
            <a:ext cx="2773857" cy="5866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7800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741027" y="2941382"/>
            <a:ext cx="7693529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would that information density look like?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671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390649" y="967303"/>
            <a:ext cx="7693529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your information density looks like this…</a:t>
            </a:r>
            <a:endParaRPr lang="en-US" dirty="0"/>
          </a:p>
        </p:txBody>
      </p:sp>
      <p:pic>
        <p:nvPicPr>
          <p:cNvPr id="3076" name="Picture 4" descr="Missing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49" y="2361844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28" y="2609494"/>
            <a:ext cx="5314950" cy="1419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8856" y="337558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8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390649" y="967303"/>
            <a:ext cx="7693529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your information density looks like this…</a:t>
            </a:r>
            <a:endParaRPr lang="en-US" dirty="0"/>
          </a:p>
        </p:txBody>
      </p:sp>
      <p:pic>
        <p:nvPicPr>
          <p:cNvPr id="3076" name="Picture 4" descr="Missing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49" y="2361844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28" y="2609494"/>
            <a:ext cx="5314950" cy="1419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8856" y="337558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90649" y="4331027"/>
            <a:ext cx="7693529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context probably isn’t well-defined.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946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1390649" y="967303"/>
            <a:ext cx="7693529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your information density looks like this…</a:t>
            </a:r>
            <a:endParaRPr lang="en-US" dirty="0"/>
          </a:p>
        </p:txBody>
      </p:sp>
      <p:pic>
        <p:nvPicPr>
          <p:cNvPr id="3076" name="Picture 4" descr="Missing graph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49" y="2361844"/>
            <a:ext cx="1666875" cy="166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9228" y="2609494"/>
            <a:ext cx="5314950" cy="14192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8856" y="3375589"/>
            <a:ext cx="40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90649" y="4331027"/>
            <a:ext cx="7693529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context probably isn’t well-defined.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20 Questions is all you ever need</a:t>
            </a:r>
            <a:endParaRPr lang="en-US" sz="6000" dirty="0"/>
          </a:p>
        </p:txBody>
      </p:sp>
      <p:sp>
        <p:nvSpPr>
          <p:cNvPr id="8" name="Rectangle 7"/>
          <p:cNvSpPr/>
          <p:nvPr/>
        </p:nvSpPr>
        <p:spPr>
          <a:xfrm>
            <a:off x="4337635" y="4512634"/>
            <a:ext cx="6642393" cy="1933074"/>
          </a:xfrm>
          <a:prstGeom prst="rect">
            <a:avLst/>
          </a:prstGeom>
          <a:solidFill>
            <a:srgbClr val="B015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 make things more usable, map context so that most likely stuff comes first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19001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Amount of time required to act </a:t>
            </a:r>
            <a:r>
              <a:rPr lang="en-US" i="1" dirty="0" smtClean="0"/>
              <a:t>correctly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478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</p:txBody>
      </p:sp>
    </p:spTree>
    <p:extLst>
      <p:ext uri="{BB962C8B-B14F-4D97-AF65-F5344CB8AC3E}">
        <p14:creationId xmlns:p14="http://schemas.microsoft.com/office/powerpoint/2010/main" val="23508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png@01CA313E.D5E61700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628650" y="87085"/>
            <a:ext cx="5715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457949" y="220436"/>
            <a:ext cx="4800600" cy="9633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wrong with this?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57949" y="1314450"/>
            <a:ext cx="559253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do calculations in your head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776763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png@01CA313E.D5E61700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628650" y="87085"/>
            <a:ext cx="5715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457949" y="220436"/>
            <a:ext cx="4800600" cy="9633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wrong with this?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57949" y="1314450"/>
            <a:ext cx="559253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do calculations in your head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703" y="1657350"/>
            <a:ext cx="5510893" cy="555171"/>
          </a:xfrm>
          <a:prstGeom prst="rect">
            <a:avLst/>
          </a:prstGeom>
          <a:solidFill>
            <a:srgbClr val="B01513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152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png@01CA313E.D5E61700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628650" y="87085"/>
            <a:ext cx="5715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457949" y="220436"/>
            <a:ext cx="4800600" cy="9633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wrong with this?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57949" y="1314450"/>
            <a:ext cx="559253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do calculations in your head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703" y="2098222"/>
            <a:ext cx="5510893" cy="555171"/>
          </a:xfrm>
          <a:prstGeom prst="rect">
            <a:avLst/>
          </a:prstGeom>
          <a:solidFill>
            <a:srgbClr val="B01513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45703" y="2098222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choose between a lot of unknown options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8757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png@01CA313E.D5E61700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628650" y="87085"/>
            <a:ext cx="5715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457949" y="220436"/>
            <a:ext cx="4800600" cy="9633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wrong with this?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57949" y="1314450"/>
            <a:ext cx="559253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do calculations in your head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703" y="2098222"/>
            <a:ext cx="5510893" cy="555171"/>
          </a:xfrm>
          <a:prstGeom prst="rect">
            <a:avLst/>
          </a:prstGeom>
          <a:solidFill>
            <a:srgbClr val="B01513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45703" y="2098222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choose between a lot of unknown options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57949" y="3027589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Options too granular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727794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png@01CA313E.D5E61700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628650" y="87085"/>
            <a:ext cx="5715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457949" y="220436"/>
            <a:ext cx="4800600" cy="9633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wrong with this?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57949" y="1314450"/>
            <a:ext cx="559253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do calculations in your head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0703" y="2510518"/>
            <a:ext cx="5510893" cy="555171"/>
          </a:xfrm>
          <a:prstGeom prst="rect">
            <a:avLst/>
          </a:prstGeom>
          <a:solidFill>
            <a:srgbClr val="B01513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45703" y="2098222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choose between a lot of unknown options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57949" y="3027589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Options too granular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5702" y="3956956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Lots of unused, not useful options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15465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png@01CA313E.D5E61700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628650" y="87085"/>
            <a:ext cx="5715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445702" y="220436"/>
            <a:ext cx="4800600" cy="9633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wrong with this?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5702" y="1314450"/>
            <a:ext cx="559253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do calculations in your head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6826" y="2975201"/>
            <a:ext cx="5498647" cy="929367"/>
          </a:xfrm>
          <a:prstGeom prst="rect">
            <a:avLst/>
          </a:prstGeom>
          <a:solidFill>
            <a:srgbClr val="B01513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45702" y="2098222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choose between a lot of unknown options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5702" y="3027589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Options too granular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5702" y="3956956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Lots of unused, not useful options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5702" y="4879520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Even more unused, not useful options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243857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id:image002.png@01CA313E.D5E61700"/>
          <p:cNvPicPr/>
          <p:nvPr/>
        </p:nvPicPr>
        <p:blipFill>
          <a:blip r:embed="rId2" r:link="rId3" cstate="print"/>
          <a:srcRect/>
          <a:stretch>
            <a:fillRect/>
          </a:stretch>
        </p:blipFill>
        <p:spPr bwMode="auto">
          <a:xfrm>
            <a:off x="628650" y="87085"/>
            <a:ext cx="57150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6445702" y="220436"/>
            <a:ext cx="4800600" cy="96338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What’s wrong with this?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45702" y="1314450"/>
            <a:ext cx="559253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do calculations in your head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6826" y="1314451"/>
            <a:ext cx="5498647" cy="465364"/>
          </a:xfrm>
          <a:prstGeom prst="rect">
            <a:avLst/>
          </a:prstGeom>
          <a:solidFill>
            <a:srgbClr val="B01513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445702" y="2098222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Need to choose between a lot of unknown options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45702" y="3027589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Options too granular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45702" y="3956956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Lots of unused, not useful options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45702" y="4879520"/>
            <a:ext cx="5592537" cy="824592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Even more unused, not useful options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45702" y="5802084"/>
            <a:ext cx="559253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Unclear how to choose the right answer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602330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Things to Measure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156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Things to Measure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Parsing time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65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Things to Measure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Parsing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6693" y="3543301"/>
            <a:ext cx="376849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Thinking time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51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  <a:p>
            <a:r>
              <a:rPr lang="en-US" sz="2800" dirty="0" smtClean="0"/>
              <a:t>Learning curve is good</a:t>
            </a:r>
          </a:p>
        </p:txBody>
      </p:sp>
    </p:spTree>
    <p:extLst>
      <p:ext uri="{BB962C8B-B14F-4D97-AF65-F5344CB8AC3E}">
        <p14:creationId xmlns:p14="http://schemas.microsoft.com/office/powerpoint/2010/main" val="2282089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Things to Measure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Parsing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6693" y="3543301"/>
            <a:ext cx="376849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Thinking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59465" y="4342028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Working on wrong problem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7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Things to Measure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Parsing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6693" y="3543301"/>
            <a:ext cx="376849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Thinking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59465" y="4342028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Working on wrong problem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96692" y="4351524"/>
            <a:ext cx="376849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Error rate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887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Things to Measure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Parsing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6693" y="3543301"/>
            <a:ext cx="376849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Thinking time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259465" y="4342028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Working on wrong problem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196692" y="4351524"/>
            <a:ext cx="3768497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Error rate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Learning curve is bad</a:t>
            </a:r>
            <a:endParaRPr lang="en-US" sz="6000" dirty="0"/>
          </a:p>
        </p:txBody>
      </p:sp>
      <p:sp>
        <p:nvSpPr>
          <p:cNvPr id="17" name="Rectangle 16"/>
          <p:cNvSpPr/>
          <p:nvPr/>
        </p:nvSpPr>
        <p:spPr>
          <a:xfrm>
            <a:off x="4337635" y="4512634"/>
            <a:ext cx="6642393" cy="1933074"/>
          </a:xfrm>
          <a:prstGeom prst="rect">
            <a:avLst/>
          </a:prstGeom>
          <a:solidFill>
            <a:srgbClr val="B015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 make things more usable, reduce the time needed to work out what the right thing to do 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39418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However… message creation time improves over time.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953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jimsgarage.files.wordpress.com/2007/12/scca-wc-2004-ls-jt-01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1297" y="1110343"/>
            <a:ext cx="6858000" cy="4572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73819" y="1374235"/>
            <a:ext cx="523861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Initial difficulty isn’t </a:t>
            </a:r>
            <a:r>
              <a:rPr lang="en-US" i="1" dirty="0" smtClean="0"/>
              <a:t>always</a:t>
            </a:r>
            <a:r>
              <a:rPr lang="en-US" dirty="0" smtClean="0"/>
              <a:t> bad...</a:t>
            </a:r>
            <a:endParaRPr lang="en-US" i="1" dirty="0"/>
          </a:p>
        </p:txBody>
      </p:sp>
      <p:sp>
        <p:nvSpPr>
          <p:cNvPr id="6" name="TextBox 5"/>
          <p:cNvSpPr txBox="1"/>
          <p:nvPr/>
        </p:nvSpPr>
        <p:spPr>
          <a:xfrm>
            <a:off x="6073819" y="5761569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Driving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00023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1053983"/>
            <a:ext cx="7391399" cy="470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7061548" y="587478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vi(m)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75895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374067" y="6007195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</a:t>
            </a:r>
            <a:r>
              <a:rPr lang="en-US" dirty="0" err="1" smtClean="0"/>
              <a:t>maya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" y="326427"/>
            <a:ext cx="8328116" cy="568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295967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10648" y="-1785521"/>
            <a:ext cx="18288000" cy="1028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972310" y="6341472"/>
            <a:ext cx="2348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 making games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86316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However… message creation time improves over time.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Learning curve is good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97895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2: Screenshot Dialog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However… message creation time improves over time.</a:t>
            </a:r>
            <a:endParaRPr lang="en-US" i="1" dirty="0"/>
          </a:p>
        </p:txBody>
      </p:sp>
      <p:cxnSp>
        <p:nvCxnSpPr>
          <p:cNvPr id="4" name="Straight Arrow Connector 3"/>
          <p:cNvCxnSpPr>
            <a:stCxn id="7" idx="2"/>
          </p:cNvCxnSpPr>
          <p:nvPr/>
        </p:nvCxnSpPr>
        <p:spPr>
          <a:xfrm>
            <a:off x="6392813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Learning curve is good</a:t>
            </a:r>
            <a:endParaRPr lang="en-US" sz="6000" dirty="0"/>
          </a:p>
        </p:txBody>
      </p:sp>
      <p:sp>
        <p:nvSpPr>
          <p:cNvPr id="12" name="Rectangle 11"/>
          <p:cNvSpPr/>
          <p:nvPr/>
        </p:nvSpPr>
        <p:spPr>
          <a:xfrm>
            <a:off x="4424720" y="4625846"/>
            <a:ext cx="6642393" cy="1933074"/>
          </a:xfrm>
          <a:prstGeom prst="rect">
            <a:avLst/>
          </a:prstGeom>
          <a:solidFill>
            <a:srgbClr val="B015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 make things more usable, allow for some features that are only useful with lots of practice.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726661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  <a:p>
            <a:r>
              <a:rPr lang="en-US" sz="2800" dirty="0" smtClean="0"/>
              <a:t>Learning curve is good</a:t>
            </a:r>
          </a:p>
          <a:p>
            <a:r>
              <a:rPr lang="en-US" sz="2800" dirty="0" smtClean="0"/>
              <a:t>One minute is worth 12 iterations</a:t>
            </a:r>
          </a:p>
        </p:txBody>
      </p:sp>
    </p:spTree>
    <p:extLst>
      <p:ext uri="{BB962C8B-B14F-4D97-AF65-F5344CB8AC3E}">
        <p14:creationId xmlns:p14="http://schemas.microsoft.com/office/powerpoint/2010/main" val="178219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Latency to transform message to </a:t>
            </a:r>
            <a:r>
              <a:rPr lang="en-US" i="1" dirty="0" smtClean="0"/>
              <a:t>useful</a:t>
            </a:r>
            <a:r>
              <a:rPr lang="en-US" dirty="0" smtClean="0"/>
              <a:t> result.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08996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79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Latency to transform message to </a:t>
            </a:r>
            <a:r>
              <a:rPr lang="en-US" i="1" dirty="0" smtClean="0"/>
              <a:t>useful</a:t>
            </a:r>
            <a:r>
              <a:rPr lang="en-US" dirty="0" smtClean="0"/>
              <a:t> result.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08996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say “iteration”…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978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Latency to transform message to </a:t>
            </a:r>
            <a:r>
              <a:rPr lang="en-US" i="1" dirty="0" smtClean="0"/>
              <a:t>useful</a:t>
            </a:r>
            <a:r>
              <a:rPr lang="en-US" dirty="0" smtClean="0"/>
              <a:t> result.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08996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say “iteration”…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1579" y="3543301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Easiest to measure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3938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Latency to transform message to </a:t>
            </a:r>
            <a:r>
              <a:rPr lang="en-US" i="1" dirty="0" smtClean="0"/>
              <a:t>useful</a:t>
            </a:r>
            <a:r>
              <a:rPr lang="en-US" dirty="0" smtClean="0"/>
              <a:t> result.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08996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say “iteration”…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1579" y="3543301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Easiest to measure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59465" y="4342028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levels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945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Latency to transform message to </a:t>
            </a:r>
            <a:r>
              <a:rPr lang="en-US" i="1" dirty="0" smtClean="0"/>
              <a:t>useful</a:t>
            </a:r>
            <a:r>
              <a:rPr lang="en-US" dirty="0" smtClean="0"/>
              <a:t> result.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08996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say “iteration”…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1579" y="3543301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Easiest to measure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59465" y="4342028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levels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11579" y="4342028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</a:t>
            </a:r>
            <a:r>
              <a:rPr lang="en-US" dirty="0" err="1" smtClean="0">
                <a:solidFill>
                  <a:schemeClr val="tx1"/>
                </a:solidFill>
              </a:rPr>
              <a:t>lightmaps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3689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Latency to transform message to </a:t>
            </a:r>
            <a:r>
              <a:rPr lang="en-US" i="1" dirty="0" smtClean="0"/>
              <a:t>useful</a:t>
            </a:r>
            <a:r>
              <a:rPr lang="en-US" dirty="0" smtClean="0"/>
              <a:t> result.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08996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say “iteration”…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1579" y="3543301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Easiest to measure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59465" y="4342028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levels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11579" y="4342028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</a:t>
            </a:r>
            <a:r>
              <a:rPr lang="en-US" dirty="0" err="1" smtClean="0">
                <a:solidFill>
                  <a:schemeClr val="tx1"/>
                </a:solidFill>
              </a:rPr>
              <a:t>lightmaps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59465" y="5140755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Compile, link, reload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4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Latency to transform message to </a:t>
            </a:r>
            <a:r>
              <a:rPr lang="en-US" i="1" dirty="0" smtClean="0"/>
              <a:t>useful</a:t>
            </a:r>
            <a:r>
              <a:rPr lang="en-US" dirty="0" smtClean="0"/>
              <a:t> result.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08996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say “iteration”…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1579" y="3543301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Easiest to measure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59465" y="4342028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levels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11579" y="4342028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</a:t>
            </a:r>
            <a:r>
              <a:rPr lang="en-US" dirty="0" err="1" smtClean="0">
                <a:solidFill>
                  <a:schemeClr val="tx1"/>
                </a:solidFill>
              </a:rPr>
              <a:t>lightmaps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11579" y="5140755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“5 second rule”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59465" y="5140755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Compile, link, reload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03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Latency to transform message to </a:t>
            </a:r>
            <a:r>
              <a:rPr lang="en-US" i="1" dirty="0" smtClean="0"/>
              <a:t>useful</a:t>
            </a:r>
            <a:r>
              <a:rPr lang="en-US" dirty="0" smtClean="0"/>
              <a:t> result.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08996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say “iteration”…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1579" y="3543301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Easiest to measure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59465" y="4342028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levels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11579" y="4342028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</a:t>
            </a:r>
            <a:r>
              <a:rPr lang="en-US" dirty="0" err="1" smtClean="0">
                <a:solidFill>
                  <a:schemeClr val="tx1"/>
                </a:solidFill>
              </a:rPr>
              <a:t>lightmaps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11579" y="5140755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“5 second rule”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59465" y="5140755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Compile, link, reload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One minute is worth 12 iterations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210403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259465" y="250634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Latency to transform message to </a:t>
            </a:r>
            <a:r>
              <a:rPr lang="en-US" i="1" dirty="0" smtClean="0"/>
              <a:t>useful</a:t>
            </a:r>
            <a:r>
              <a:rPr lang="en-US" dirty="0" smtClean="0"/>
              <a:t> result.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508996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59466" y="3543301"/>
            <a:ext cx="3839255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When people say “iteration”…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11579" y="3543301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Easiest to measure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259465" y="4342028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levels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211579" y="4342028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Building </a:t>
            </a:r>
            <a:r>
              <a:rPr lang="en-US" dirty="0" err="1" smtClean="0">
                <a:solidFill>
                  <a:schemeClr val="tx1"/>
                </a:solidFill>
              </a:rPr>
              <a:t>lightmaps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211579" y="5140755"/>
            <a:ext cx="3753611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“5 second rule”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59465" y="5140755"/>
            <a:ext cx="3839256" cy="6858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e.g. Compile, link, reload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One minute is worth 12 iterations</a:t>
            </a:r>
            <a:endParaRPr lang="en-US" sz="6000" dirty="0"/>
          </a:p>
        </p:txBody>
      </p:sp>
      <p:sp>
        <p:nvSpPr>
          <p:cNvPr id="19" name="Rectangle 18"/>
          <p:cNvSpPr/>
          <p:nvPr/>
        </p:nvSpPr>
        <p:spPr>
          <a:xfrm>
            <a:off x="4424720" y="4625846"/>
            <a:ext cx="6642393" cy="1933074"/>
          </a:xfrm>
          <a:prstGeom prst="rect">
            <a:avLst/>
          </a:prstGeom>
          <a:solidFill>
            <a:srgbClr val="B015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 make things more usable, reduce the time needed to work out what the right thing to do is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112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3: Build times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4098159" y="2478890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Throughput of message. </a:t>
            </a:r>
          </a:p>
          <a:p>
            <a:pPr algn="ctr"/>
            <a:r>
              <a:rPr lang="en-US" dirty="0" smtClean="0"/>
              <a:t>i.e. time until can begin next message</a:t>
            </a:r>
            <a:endParaRPr lang="en-US" i="1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10742848" y="1944303"/>
            <a:ext cx="0" cy="5620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660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  <a:p>
            <a:r>
              <a:rPr lang="en-US" sz="2800" dirty="0" smtClean="0"/>
              <a:t>Learning curve is good</a:t>
            </a:r>
          </a:p>
          <a:p>
            <a:r>
              <a:rPr lang="en-US" sz="2800" dirty="0" smtClean="0"/>
              <a:t>One minute is worth 12 iterations</a:t>
            </a:r>
          </a:p>
          <a:p>
            <a:r>
              <a:rPr lang="en-US" sz="2800" dirty="0" smtClean="0"/>
              <a:t>When in doubt, be like Maya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60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4: Stamp mode</a:t>
            </a:r>
            <a:endParaRPr lang="en-US" dirty="0"/>
          </a:p>
        </p:txBody>
      </p:sp>
      <p:pic>
        <p:nvPicPr>
          <p:cNvPr id="12" name="Picture 11" descr="stamp_mode_0000_Background copy 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1506583" y="1328828"/>
            <a:ext cx="9144000" cy="53482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3891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amp_mode_0015_Background copy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64383" y="2502625"/>
            <a:ext cx="4572000" cy="2057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E.g. 3D manipulators have very little context. </a:t>
            </a:r>
          </a:p>
          <a:p>
            <a:pPr algn="ctr"/>
            <a:r>
              <a:rPr lang="en-US" dirty="0" smtClean="0"/>
              <a:t>(“Move/rotate/scale some object”)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603863" y="2616925"/>
            <a:ext cx="1600200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204063" y="3431177"/>
            <a:ext cx="2560320" cy="8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4673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mp_mode_0015_Background copy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64383" y="2502625"/>
            <a:ext cx="4572000" cy="205740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Redefine context: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“building things made up of connected, modular parts”</a:t>
            </a:r>
          </a:p>
        </p:txBody>
      </p:sp>
      <p:sp>
        <p:nvSpPr>
          <p:cNvPr id="6" name="Rectangle 5"/>
          <p:cNvSpPr/>
          <p:nvPr/>
        </p:nvSpPr>
        <p:spPr>
          <a:xfrm>
            <a:off x="2603863" y="2616925"/>
            <a:ext cx="1600200" cy="1828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4204063" y="3431177"/>
            <a:ext cx="2560320" cy="87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599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amp_mode_0014_Background copy 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64383" y="2502625"/>
            <a:ext cx="4572000" cy="1154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Hotkey: Modular stamp mode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165893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amp_mode_0014_Background copy 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64383" y="2502625"/>
            <a:ext cx="4572000" cy="1154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Hotkey: Modular stamp mode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764383" y="3800245"/>
            <a:ext cx="4572000" cy="1154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See ghosted set of connectable pieces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18014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tamp_mode_0013_Background copy 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64383" y="2502625"/>
            <a:ext cx="4572000" cy="1154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 another set of connectable pieces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07301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tamp_mode_0012_Background copy 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Left Arrow 7"/>
          <p:cNvSpPr/>
          <p:nvPr/>
        </p:nvSpPr>
        <p:spPr>
          <a:xfrm rot="2564068">
            <a:off x="2222863" y="3302725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764383" y="2502625"/>
            <a:ext cx="4572000" cy="1154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Click on ghosted piece to “stamp”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24367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stamp_mode_0011_Background copy 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eft Arrow 6"/>
          <p:cNvSpPr/>
          <p:nvPr/>
        </p:nvSpPr>
        <p:spPr>
          <a:xfrm rot="2564068">
            <a:off x="3205845" y="3026277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7959936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tamp_mode_0010_Background copy 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Left Arrow 9"/>
          <p:cNvSpPr/>
          <p:nvPr/>
        </p:nvSpPr>
        <p:spPr>
          <a:xfrm rot="2564068">
            <a:off x="3815446" y="2721477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8154254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mp_mode_0009_Background copy 7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tangle 4"/>
          <p:cNvSpPr/>
          <p:nvPr/>
        </p:nvSpPr>
        <p:spPr>
          <a:xfrm>
            <a:off x="6764383" y="2502625"/>
            <a:ext cx="4572000" cy="115497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Tab back to other 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792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Working definition: Usability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Total time required to solve the specified problem at the desired level of quality.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93760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tamp_mode_0008_Background copy 8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Left Arrow 5"/>
          <p:cNvSpPr/>
          <p:nvPr/>
        </p:nvSpPr>
        <p:spPr>
          <a:xfrm rot="2564068">
            <a:off x="2222863" y="3302725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9380657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mp_mode_0007_Background copy 9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 rot="2564068">
            <a:off x="1529444" y="2645277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6880457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mp_mode_0006_Background copy 10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 rot="2564068">
            <a:off x="2062846" y="2492878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9580598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mp_mode_0005_Background copy 11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 rot="2564068">
            <a:off x="2824844" y="2264276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6181723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mp_mode_0004_Background copy 12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 rot="2564068">
            <a:off x="3586845" y="2111875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7087365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mp_mode_0003_Background copy 13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 rot="2564068">
            <a:off x="4272646" y="1959476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988510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mp_mode_0002_Background copy 14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 rot="2564068">
            <a:off x="4272645" y="2645277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492003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mp_mode_0001_Background copy 15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 rot="2564068">
            <a:off x="3891646" y="2950077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2950282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480663" y="121921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1508377" y="780188"/>
            <a:ext cx="2133600" cy="2525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tamp_mode_0000_Background copy 16.jpg"/>
          <p:cNvPicPr>
            <a:picLocks noGrp="1" noChangeAspect="1"/>
          </p:cNvPicPr>
          <p:nvPr isPhoto="1"/>
        </p:nvPicPr>
        <p:blipFill>
          <a:blip r:embed="rId2" cstate="print">
            <a:lum/>
          </a:blip>
          <a:stretch>
            <a:fillRect/>
          </a:stretch>
        </p:blipFill>
        <p:spPr>
          <a:xfrm>
            <a:off x="470263" y="780188"/>
            <a:ext cx="9144000" cy="534828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Left Arrow 4"/>
          <p:cNvSpPr/>
          <p:nvPr/>
        </p:nvSpPr>
        <p:spPr>
          <a:xfrm rot="2564068">
            <a:off x="3586846" y="3712077"/>
            <a:ext cx="457200" cy="381000"/>
          </a:xfrm>
          <a:prstGeom prst="leftArrow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336938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Stamp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happened?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510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this out of the way…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481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Stamp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happened?</a:t>
            </a:r>
          </a:p>
          <a:p>
            <a:r>
              <a:rPr lang="en-US" sz="2800" dirty="0" smtClean="0"/>
              <a:t>More specific context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82901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Stamp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happened?</a:t>
            </a:r>
          </a:p>
          <a:p>
            <a:r>
              <a:rPr lang="en-US" sz="2800" dirty="0" smtClean="0"/>
              <a:t>More specific context</a:t>
            </a:r>
          </a:p>
          <a:p>
            <a:r>
              <a:rPr lang="en-US" sz="2800" dirty="0" smtClean="0"/>
              <a:t>Better information density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508531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Stamp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happened?</a:t>
            </a:r>
          </a:p>
          <a:p>
            <a:r>
              <a:rPr lang="en-US" sz="2800" dirty="0" smtClean="0"/>
              <a:t>More specific context</a:t>
            </a:r>
          </a:p>
          <a:p>
            <a:r>
              <a:rPr lang="en-US" sz="2800" dirty="0" smtClean="0"/>
              <a:t>Better information density</a:t>
            </a:r>
          </a:p>
          <a:p>
            <a:r>
              <a:rPr lang="en-US" sz="2800" dirty="0" smtClean="0"/>
              <a:t>Fast and simple message creation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31807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Stamp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happened?</a:t>
            </a:r>
          </a:p>
          <a:p>
            <a:r>
              <a:rPr lang="en-US" sz="2800" dirty="0" smtClean="0"/>
              <a:t>More specific context</a:t>
            </a:r>
          </a:p>
          <a:p>
            <a:r>
              <a:rPr lang="en-US" sz="2800" dirty="0" smtClean="0"/>
              <a:t>Better information density</a:t>
            </a:r>
          </a:p>
          <a:p>
            <a:r>
              <a:rPr lang="en-US" sz="2800" dirty="0" smtClean="0"/>
              <a:t>Fast and simple message creation</a:t>
            </a:r>
          </a:p>
          <a:p>
            <a:r>
              <a:rPr lang="en-US" sz="2800" dirty="0" smtClean="0"/>
              <a:t>Immediate message translation and response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9288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Stamp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happened?</a:t>
            </a:r>
          </a:p>
          <a:p>
            <a:r>
              <a:rPr lang="en-US" sz="2800" dirty="0" smtClean="0"/>
              <a:t>More specific context</a:t>
            </a:r>
          </a:p>
          <a:p>
            <a:r>
              <a:rPr lang="en-US" sz="2800" dirty="0" smtClean="0"/>
              <a:t>Better information density</a:t>
            </a:r>
          </a:p>
          <a:p>
            <a:r>
              <a:rPr lang="en-US" sz="2800" dirty="0" smtClean="0"/>
              <a:t>Fast and simple message creation</a:t>
            </a:r>
          </a:p>
          <a:p>
            <a:r>
              <a:rPr lang="en-US" sz="2800" dirty="0" smtClean="0"/>
              <a:t>Immediate message translation and response</a:t>
            </a:r>
          </a:p>
          <a:p>
            <a:r>
              <a:rPr lang="en-US" sz="2800" dirty="0" smtClean="0"/>
              <a:t>Forgot: Muscle memory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091451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Stamp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happened?</a:t>
            </a:r>
          </a:p>
          <a:p>
            <a:r>
              <a:rPr lang="en-US" sz="2800" dirty="0" smtClean="0"/>
              <a:t>More specific context</a:t>
            </a:r>
          </a:p>
          <a:p>
            <a:r>
              <a:rPr lang="en-US" sz="2800" dirty="0" smtClean="0"/>
              <a:t>Better information density</a:t>
            </a:r>
          </a:p>
          <a:p>
            <a:r>
              <a:rPr lang="en-US" sz="2800" dirty="0" smtClean="0"/>
              <a:t>Fast and simple message creation</a:t>
            </a:r>
          </a:p>
          <a:p>
            <a:r>
              <a:rPr lang="en-US" sz="2800" dirty="0" smtClean="0"/>
              <a:t>Immediate message translation and response</a:t>
            </a:r>
          </a:p>
          <a:p>
            <a:r>
              <a:rPr lang="en-US" sz="2800" dirty="0" smtClean="0"/>
              <a:t>Forgot: Muscle memory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When in doubt, be like Maya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254521646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4: Stamp mode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What happened?</a:t>
            </a:r>
          </a:p>
          <a:p>
            <a:r>
              <a:rPr lang="en-US" sz="2800" dirty="0" smtClean="0"/>
              <a:t>More specific context</a:t>
            </a:r>
          </a:p>
          <a:p>
            <a:r>
              <a:rPr lang="en-US" sz="2800" dirty="0" smtClean="0"/>
              <a:t>Better information density</a:t>
            </a:r>
          </a:p>
          <a:p>
            <a:r>
              <a:rPr lang="en-US" sz="2800" dirty="0" smtClean="0"/>
              <a:t>Fast and simple message creation</a:t>
            </a:r>
          </a:p>
          <a:p>
            <a:r>
              <a:rPr lang="en-US" sz="2800" dirty="0" smtClean="0"/>
              <a:t>Immediate message translation and response</a:t>
            </a:r>
          </a:p>
          <a:p>
            <a:r>
              <a:rPr lang="en-US" sz="2800" dirty="0" smtClean="0"/>
              <a:t>Forgot: Muscle memory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When in doubt, be like Maya</a:t>
            </a:r>
            <a:endParaRPr lang="en-US" sz="6000" dirty="0"/>
          </a:p>
        </p:txBody>
      </p:sp>
      <p:sp>
        <p:nvSpPr>
          <p:cNvPr id="5" name="Rectangle 4"/>
          <p:cNvSpPr/>
          <p:nvPr/>
        </p:nvSpPr>
        <p:spPr>
          <a:xfrm>
            <a:off x="4424720" y="4625846"/>
            <a:ext cx="6642393" cy="1933074"/>
          </a:xfrm>
          <a:prstGeom prst="rect">
            <a:avLst/>
          </a:prstGeom>
          <a:solidFill>
            <a:srgbClr val="B015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The more </a:t>
            </a:r>
            <a:r>
              <a:rPr lang="en-US" sz="2400" dirty="0" smtClean="0"/>
              <a:t>different something is, the bigger the bridge to the old way needs to be.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002174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2342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</p:txBody>
      </p:sp>
    </p:spTree>
    <p:extLst>
      <p:ext uri="{BB962C8B-B14F-4D97-AF65-F5344CB8AC3E}">
        <p14:creationId xmlns:p14="http://schemas.microsoft.com/office/powerpoint/2010/main" val="56207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</p:txBody>
      </p:sp>
    </p:spTree>
    <p:extLst>
      <p:ext uri="{BB962C8B-B14F-4D97-AF65-F5344CB8AC3E}">
        <p14:creationId xmlns:p14="http://schemas.microsoft.com/office/powerpoint/2010/main" val="917128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this out of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tools do you use to measure?</a:t>
            </a:r>
          </a:p>
        </p:txBody>
      </p:sp>
    </p:spTree>
    <p:extLst>
      <p:ext uri="{BB962C8B-B14F-4D97-AF65-F5344CB8AC3E}">
        <p14:creationId xmlns:p14="http://schemas.microsoft.com/office/powerpoint/2010/main" val="1379264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</p:txBody>
      </p:sp>
    </p:spTree>
    <p:extLst>
      <p:ext uri="{BB962C8B-B14F-4D97-AF65-F5344CB8AC3E}">
        <p14:creationId xmlns:p14="http://schemas.microsoft.com/office/powerpoint/2010/main" val="164727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</p:txBody>
      </p:sp>
    </p:spTree>
    <p:extLst>
      <p:ext uri="{BB962C8B-B14F-4D97-AF65-F5344CB8AC3E}">
        <p14:creationId xmlns:p14="http://schemas.microsoft.com/office/powerpoint/2010/main" val="137083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</p:txBody>
      </p:sp>
    </p:spTree>
    <p:extLst>
      <p:ext uri="{BB962C8B-B14F-4D97-AF65-F5344CB8AC3E}">
        <p14:creationId xmlns:p14="http://schemas.microsoft.com/office/powerpoint/2010/main" val="2447145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  <a:p>
            <a:r>
              <a:rPr lang="en-US" sz="2800" dirty="0" smtClean="0"/>
              <a:t>Learning curve is good</a:t>
            </a:r>
          </a:p>
        </p:txBody>
      </p:sp>
    </p:spTree>
    <p:extLst>
      <p:ext uri="{BB962C8B-B14F-4D97-AF65-F5344CB8AC3E}">
        <p14:creationId xmlns:p14="http://schemas.microsoft.com/office/powerpoint/2010/main" val="879283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  <a:p>
            <a:r>
              <a:rPr lang="en-US" sz="2800" dirty="0" smtClean="0"/>
              <a:t>Learning curve is good</a:t>
            </a:r>
          </a:p>
          <a:p>
            <a:r>
              <a:rPr lang="en-US" sz="2800" dirty="0" smtClean="0"/>
              <a:t>One minute is worth 12 iterations</a:t>
            </a:r>
          </a:p>
        </p:txBody>
      </p:sp>
    </p:spTree>
    <p:extLst>
      <p:ext uri="{BB962C8B-B14F-4D97-AF65-F5344CB8AC3E}">
        <p14:creationId xmlns:p14="http://schemas.microsoft.com/office/powerpoint/2010/main" val="4252405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  <a:p>
            <a:r>
              <a:rPr lang="en-US" sz="2800" dirty="0" smtClean="0"/>
              <a:t>Learning curve is good</a:t>
            </a:r>
          </a:p>
          <a:p>
            <a:r>
              <a:rPr lang="en-US" sz="2800" dirty="0" smtClean="0"/>
              <a:t>One minute is worth 12 iterations</a:t>
            </a:r>
          </a:p>
          <a:p>
            <a:r>
              <a:rPr lang="en-US" sz="2800" dirty="0" smtClean="0"/>
              <a:t>When in doubt, be like Maya</a:t>
            </a: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2730330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  <a:p>
            <a:r>
              <a:rPr lang="en-US" sz="2800" dirty="0" smtClean="0"/>
              <a:t>Learning curve is good</a:t>
            </a:r>
          </a:p>
          <a:p>
            <a:r>
              <a:rPr lang="en-US" sz="2800" dirty="0" smtClean="0"/>
              <a:t>One minute is worth 12 iterations</a:t>
            </a:r>
          </a:p>
          <a:p>
            <a:r>
              <a:rPr lang="en-US" sz="2800" dirty="0" smtClean="0"/>
              <a:t>When in doubt, be like Maya</a:t>
            </a:r>
          </a:p>
        </p:txBody>
      </p:sp>
      <p:sp>
        <p:nvSpPr>
          <p:cNvPr id="5" name="Rectangle 4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Usability is triage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0734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  <a:p>
            <a:r>
              <a:rPr lang="en-US" sz="2800" dirty="0" smtClean="0"/>
              <a:t>Choice is good</a:t>
            </a:r>
          </a:p>
          <a:p>
            <a:r>
              <a:rPr lang="en-US" sz="2800" dirty="0" smtClean="0"/>
              <a:t>20 Questions is all you ever need</a:t>
            </a:r>
          </a:p>
          <a:p>
            <a:r>
              <a:rPr lang="en-US" sz="2800" dirty="0" smtClean="0"/>
              <a:t>Learning curve is bad</a:t>
            </a:r>
          </a:p>
          <a:p>
            <a:r>
              <a:rPr lang="en-US" sz="2800" dirty="0" smtClean="0"/>
              <a:t>Learning curve is good</a:t>
            </a:r>
          </a:p>
          <a:p>
            <a:r>
              <a:rPr lang="en-US" sz="2800" dirty="0" smtClean="0"/>
              <a:t>One minute is worth 12 iterations</a:t>
            </a:r>
          </a:p>
          <a:p>
            <a:r>
              <a:rPr lang="en-US" sz="2800" dirty="0" smtClean="0"/>
              <a:t>When in doubt, be like Maya</a:t>
            </a:r>
          </a:p>
        </p:txBody>
      </p:sp>
      <p:sp>
        <p:nvSpPr>
          <p:cNvPr id="5" name="Rectangle 4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Usability is triage</a:t>
            </a:r>
            <a:endParaRPr lang="en-US" sz="6000" dirty="0"/>
          </a:p>
        </p:txBody>
      </p:sp>
      <p:sp>
        <p:nvSpPr>
          <p:cNvPr id="6" name="Rectangle 5"/>
          <p:cNvSpPr/>
          <p:nvPr/>
        </p:nvSpPr>
        <p:spPr>
          <a:xfrm>
            <a:off x="4424720" y="4625846"/>
            <a:ext cx="6642393" cy="1933074"/>
          </a:xfrm>
          <a:prstGeom prst="rect">
            <a:avLst/>
          </a:prstGeom>
          <a:solidFill>
            <a:srgbClr val="B015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 make things more usable, don’t try to maximize usability in everything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85868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#README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“A </a:t>
            </a:r>
            <a:r>
              <a:rPr lang="en-US" sz="2800" dirty="0"/>
              <a:t>mathematical theory of </a:t>
            </a:r>
            <a:r>
              <a:rPr lang="en-US" sz="2800" dirty="0" smtClean="0"/>
              <a:t>communication”</a:t>
            </a:r>
            <a:r>
              <a:rPr lang="en-US" sz="2800" dirty="0"/>
              <a:t>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		-- Claude Shannon</a:t>
            </a:r>
          </a:p>
          <a:p>
            <a:r>
              <a:rPr lang="en-US" sz="2800" dirty="0" smtClean="0"/>
              <a:t>“</a:t>
            </a:r>
            <a:r>
              <a:rPr lang="en-US" sz="2800" dirty="0"/>
              <a:t>The Design of Everyday </a:t>
            </a:r>
            <a:r>
              <a:rPr lang="en-US" sz="2800" dirty="0" smtClean="0"/>
              <a:t>Things” </a:t>
            </a:r>
            <a:br>
              <a:rPr lang="en-US" sz="2800" dirty="0" smtClean="0"/>
            </a:br>
            <a:r>
              <a:rPr lang="en-US" sz="2800" dirty="0" smtClean="0"/>
              <a:t>		-- Donald </a:t>
            </a:r>
            <a:r>
              <a:rPr lang="en-US" sz="2800" dirty="0"/>
              <a:t>A. </a:t>
            </a:r>
            <a:r>
              <a:rPr lang="en-US" sz="2800" dirty="0" smtClean="0"/>
              <a:t>Norman</a:t>
            </a:r>
          </a:p>
          <a:p>
            <a:r>
              <a:rPr lang="en-US" sz="2800" dirty="0"/>
              <a:t>“The Man Who Lied to His Laptop: What We Can Learn About </a:t>
            </a:r>
            <a:r>
              <a:rPr lang="en-US" sz="2800" dirty="0" smtClean="0"/>
              <a:t>  Ourselves </a:t>
            </a:r>
            <a:r>
              <a:rPr lang="en-US" sz="2800" dirty="0"/>
              <a:t>from Our </a:t>
            </a:r>
            <a:r>
              <a:rPr lang="en-US" sz="2800" dirty="0" smtClean="0"/>
              <a:t>Machines” </a:t>
            </a:r>
            <a:br>
              <a:rPr lang="en-US" sz="2800" dirty="0" smtClean="0"/>
            </a:br>
            <a:r>
              <a:rPr lang="en-US" sz="2800" dirty="0" smtClean="0"/>
              <a:t>		-- Clifford </a:t>
            </a:r>
            <a:r>
              <a:rPr lang="en-US" sz="2800" dirty="0" err="1"/>
              <a:t>Nass</a:t>
            </a:r>
            <a:r>
              <a:rPr lang="en-US" sz="2800" dirty="0"/>
              <a:t> and </a:t>
            </a:r>
            <a:r>
              <a:rPr lang="en-US" sz="2800" dirty="0" err="1"/>
              <a:t>Corina</a:t>
            </a:r>
            <a:r>
              <a:rPr lang="en-US" sz="2800" dirty="0"/>
              <a:t> Yen 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048069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Usability is not random #gdc13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macton@insomniacgames.com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mike_acton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489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this out of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tools do you use to measure?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The only way is to watch it live</a:t>
            </a:r>
          </a:p>
        </p:txBody>
      </p:sp>
    </p:spTree>
    <p:extLst>
      <p:ext uri="{BB962C8B-B14F-4D97-AF65-F5344CB8AC3E}">
        <p14:creationId xmlns:p14="http://schemas.microsoft.com/office/powerpoint/2010/main" val="253061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do we apply usability lessons?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64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get this out of the way…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What tools do you use to measure?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The only way is to watch it live</a:t>
            </a:r>
          </a:p>
        </p:txBody>
      </p:sp>
      <p:sp>
        <p:nvSpPr>
          <p:cNvPr id="5" name="Rectangle 4"/>
          <p:cNvSpPr/>
          <p:nvPr/>
        </p:nvSpPr>
        <p:spPr>
          <a:xfrm>
            <a:off x="4401037" y="4587656"/>
            <a:ext cx="6642393" cy="1933074"/>
          </a:xfrm>
          <a:prstGeom prst="rect">
            <a:avLst/>
          </a:prstGeom>
          <a:solidFill>
            <a:srgbClr val="B015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 make things more usable, asking good questions is way more valuable than better tools.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7263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usability a function of?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63883" y="3920220"/>
            <a:ext cx="8946541" cy="218219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Let’s understand each of these elements by example…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15781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98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 is all agreed upon information.</a:t>
            </a:r>
            <a:endParaRPr lang="en-US" dirty="0"/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6200000" flipH="1">
            <a:off x="731745" y="3253113"/>
            <a:ext cx="2820202" cy="2025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526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 is all agreed upon information.</a:t>
            </a:r>
            <a:endParaRPr lang="en-US" dirty="0"/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6200000" flipH="1">
            <a:off x="731745" y="3253113"/>
            <a:ext cx="2820202" cy="2025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243137" y="5444289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problem are we trying to solve?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7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6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we agree on what we’re trying to accomplish?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2077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6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Do we agree on what we’re trying to accomplish?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622662" y="5427042"/>
            <a:ext cx="27331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Magic words?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250972" y="5427039"/>
            <a:ext cx="27331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Music video?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9070759" y="5427039"/>
            <a:ext cx="27331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Etymology?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431185" y="5427040"/>
            <a:ext cx="27331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Magic store?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0070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What’s the impact of such a broad context?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3280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61" y="0"/>
            <a:ext cx="7877175" cy="6915150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6747309" y="1453415"/>
            <a:ext cx="1145407" cy="5207268"/>
          </a:xfrm>
          <a:prstGeom prst="rightBrac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981399" y="3465095"/>
            <a:ext cx="3780673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visually parse the results…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80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61" y="0"/>
            <a:ext cx="7877175" cy="69151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02780" y="1482290"/>
            <a:ext cx="3780673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</a:t>
            </a:r>
            <a:r>
              <a:rPr lang="en-US" i="1" dirty="0" smtClean="0"/>
              <a:t>guess</a:t>
            </a:r>
            <a:r>
              <a:rPr lang="en-US" dirty="0" smtClean="0"/>
              <a:t> at possible answer and click link…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35267" y="1617044"/>
            <a:ext cx="6246796" cy="914400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910938" y="2074243"/>
            <a:ext cx="1291842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75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do we apply usability lessons?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Tools UI</a:t>
            </a:r>
          </a:p>
          <a:p>
            <a:r>
              <a:rPr lang="en-US" sz="3600" dirty="0" smtClean="0"/>
              <a:t>Game</a:t>
            </a:r>
          </a:p>
          <a:p>
            <a:r>
              <a:rPr lang="en-US" sz="3600" dirty="0" smtClean="0"/>
              <a:t>API design</a:t>
            </a:r>
          </a:p>
          <a:p>
            <a:r>
              <a:rPr lang="en-US" sz="3600" dirty="0" smtClean="0"/>
              <a:t>….everywhere!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74916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44125" cy="7315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02780" y="1482290"/>
            <a:ext cx="3780673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Must visually scan page for answer…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90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296525" cy="73247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02780" y="1482290"/>
            <a:ext cx="3780673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8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3175" cy="76009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02780" y="1482290"/>
            <a:ext cx="3780673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 more…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319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53650" cy="76295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202780" y="1482290"/>
            <a:ext cx="3780673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prstClr val="white"/>
                </a:solidFill>
              </a:rPr>
              <a:t>Keep scrolling…</a:t>
            </a:r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502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91750" cy="76104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266165" y="2356385"/>
            <a:ext cx="4090618" cy="15821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Eventually… if we’re paying attention, get answer.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780674" y="2502568"/>
            <a:ext cx="3724977" cy="1289786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5495837" y="3147458"/>
            <a:ext cx="770328" cy="3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90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61" y="0"/>
            <a:ext cx="7877175" cy="69151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22030" y="3272589"/>
            <a:ext cx="3780673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If not… start over with another link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54517" y="3407343"/>
            <a:ext cx="6246796" cy="914400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>
            <a:off x="6930188" y="3864542"/>
            <a:ext cx="1291842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2393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884" y="-220178"/>
            <a:ext cx="10801350" cy="7429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5678906" y="1232035"/>
            <a:ext cx="827773" cy="770021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958038" y="5667677"/>
            <a:ext cx="2868329" cy="1339515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299031" y="1410102"/>
            <a:ext cx="3780673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Improving, but…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26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807697" cy="127053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if we had </a:t>
            </a:r>
            <a:r>
              <a:rPr lang="en-US" i="1" dirty="0" smtClean="0"/>
              <a:t>more</a:t>
            </a:r>
            <a:r>
              <a:rPr lang="en-US" dirty="0" smtClean="0"/>
              <a:t> context? </a:t>
            </a:r>
          </a:p>
          <a:p>
            <a:pPr algn="ctr"/>
            <a:endParaRPr lang="en-US" dirty="0" smtClean="0"/>
          </a:p>
          <a:p>
            <a:pPr algn="ctr"/>
            <a:r>
              <a:rPr lang="en-US" dirty="0" smtClean="0"/>
              <a:t>i.e. more agreed upon information</a:t>
            </a:r>
            <a:endParaRPr lang="en-US" dirty="0"/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6200000" flipH="1">
            <a:off x="645117" y="3339740"/>
            <a:ext cx="2993458" cy="2025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3095625"/>
            <a:ext cx="7600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107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2081212"/>
            <a:ext cx="10810875" cy="26955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71924" y="2485723"/>
            <a:ext cx="1783882" cy="943276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80221" y="5003106"/>
            <a:ext cx="6231556" cy="8951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e.g. “computational knowledge”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54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519112"/>
            <a:ext cx="11172825" cy="58197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51771" y="3253340"/>
            <a:ext cx="3744228" cy="1742171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83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Mental model for recognizing and breaking down usability issues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39606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428750"/>
            <a:ext cx="9810750" cy="4000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8672362" y="1799924"/>
            <a:ext cx="1010653" cy="541420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980222" y="5630478"/>
            <a:ext cx="6231556" cy="8951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…or files in a file system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7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6684" y="1125352"/>
            <a:ext cx="6652372" cy="31867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2757092" y="4677878"/>
            <a:ext cx="6231556" cy="8951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…or models in an asset tree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13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896225" cy="76962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598594" y="2281188"/>
            <a:ext cx="6231556" cy="8951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…or </a:t>
            </a:r>
            <a:r>
              <a:rPr lang="en-US" dirty="0" err="1" smtClean="0"/>
              <a:t>google-fu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866275" y="-96252"/>
            <a:ext cx="2772076" cy="731520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25655" y="3799973"/>
            <a:ext cx="6296525" cy="1253289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905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36884" y="-220178"/>
            <a:ext cx="10801350" cy="7429500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06392" y="308010"/>
            <a:ext cx="5650029" cy="798895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83793" y="707457"/>
            <a:ext cx="5213032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...agree on more context in advance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561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807697" cy="79889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if we had </a:t>
            </a:r>
            <a:r>
              <a:rPr lang="en-US" i="1" dirty="0" smtClean="0"/>
              <a:t>less </a:t>
            </a:r>
            <a:r>
              <a:rPr lang="en-US" dirty="0" smtClean="0"/>
              <a:t>context? </a:t>
            </a:r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6200000" flipH="1">
            <a:off x="763026" y="3221830"/>
            <a:ext cx="2757640" cy="2025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3095625"/>
            <a:ext cx="7600950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93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2916" y="1868905"/>
            <a:ext cx="30384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678905" y="3031506"/>
            <a:ext cx="3811604" cy="9629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e.g. generic text entry box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2688" y="3108960"/>
            <a:ext cx="2290812" cy="68339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33500" y="3450657"/>
            <a:ext cx="1145405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59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2916" y="1868905"/>
            <a:ext cx="30384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678905" y="3031506"/>
            <a:ext cx="3811604" cy="9629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e.g. generic text entry box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2688" y="3108960"/>
            <a:ext cx="2290812" cy="68339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33500" y="3450657"/>
            <a:ext cx="1145405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678905" y="4069432"/>
            <a:ext cx="6063916" cy="75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Less context = fewer constraints?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791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2916" y="1868905"/>
            <a:ext cx="30384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678905" y="3031506"/>
            <a:ext cx="3811604" cy="9629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e.g. generic text entry box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2688" y="3108960"/>
            <a:ext cx="2290812" cy="68339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33500" y="3450657"/>
            <a:ext cx="1145405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678905" y="4069432"/>
            <a:ext cx="6063916" cy="75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Less context = fewer constraints?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78905" y="4896603"/>
            <a:ext cx="6063916" cy="532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many characters?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99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2916" y="1868905"/>
            <a:ext cx="30384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678905" y="3031506"/>
            <a:ext cx="3811604" cy="9629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e.g. generic text entry box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2688" y="3108960"/>
            <a:ext cx="2290812" cy="68339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33500" y="3450657"/>
            <a:ext cx="1145405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678905" y="4069432"/>
            <a:ext cx="6063916" cy="75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Less context = fewer constraints?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78905" y="4896603"/>
            <a:ext cx="6063916" cy="532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many characters?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78905" y="5503596"/>
            <a:ext cx="6063916" cy="532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kind of characters?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700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2916" y="1868905"/>
            <a:ext cx="3038475" cy="295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5678905" y="3031506"/>
            <a:ext cx="3811604" cy="9629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e.g. generic text entry box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42688" y="3108960"/>
            <a:ext cx="2290812" cy="683394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4533500" y="3450657"/>
            <a:ext cx="1145405" cy="1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5678905" y="4069432"/>
            <a:ext cx="6063916" cy="75222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Less context = fewer constraints?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678905" y="4896603"/>
            <a:ext cx="6063916" cy="532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How many characters?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678905" y="5503596"/>
            <a:ext cx="6063916" cy="532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kind of characters?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5678905" y="6110589"/>
            <a:ext cx="6063916" cy="5320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What do we know about the problem?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93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Mental model for recognizing and breaking down usability issues</a:t>
            </a:r>
          </a:p>
          <a:p>
            <a:r>
              <a:rPr lang="en-US" sz="3600" dirty="0" smtClean="0"/>
              <a:t>Not even going to scratch the tip of the iceberg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8759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upper limit of usability is determined by the amount of agreed upon information we start with.</a:t>
            </a:r>
            <a:endParaRPr lang="en-US" dirty="0"/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6200000" flipH="1">
            <a:off x="731745" y="3253113"/>
            <a:ext cx="2820202" cy="2025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343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587" y="519112"/>
            <a:ext cx="11172825" cy="58197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2351771" y="3253340"/>
            <a:ext cx="3744228" cy="1742171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084194" y="1019826"/>
            <a:ext cx="3811604" cy="9629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This is more usable…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95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961" y="0"/>
            <a:ext cx="7877175" cy="691515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144002" y="1540043"/>
            <a:ext cx="3780673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…than this…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082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2081212"/>
            <a:ext cx="10810875" cy="269557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6371924" y="2485723"/>
            <a:ext cx="1783882" cy="943276"/>
          </a:xfrm>
          <a:prstGeom prst="ellipse">
            <a:avLst/>
          </a:prstGeom>
          <a:solidFill>
            <a:srgbClr val="B01513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980221" y="5003106"/>
            <a:ext cx="6231556" cy="8951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…but only if we agree beforehand that we’re searching for “computational knowledge”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08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upper limit of usability is determined by the amount of agreed upon information we start with.</a:t>
            </a:r>
            <a:endParaRPr lang="en-US" dirty="0"/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6200000" flipH="1">
            <a:off x="731745" y="3253113"/>
            <a:ext cx="2820202" cy="2025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9773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upper limit of usability is determined by the amount of agreed upon information we start with.</a:t>
            </a:r>
            <a:endParaRPr lang="en-US" dirty="0"/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6200000" flipH="1">
            <a:off x="731745" y="3253113"/>
            <a:ext cx="2820202" cy="2025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751672" y="5407793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i.e. More constraints = More (potentially) usable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196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upper limit of usability is determined by the amount of agreed upon information we start with.</a:t>
            </a:r>
            <a:endParaRPr lang="en-US" dirty="0"/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6200000" flipH="1">
            <a:off x="731745" y="3253113"/>
            <a:ext cx="2820202" cy="2025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751672" y="5407793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i.e. More constraints = More (potentially) usable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Choice is Bad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14813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" y="3086100"/>
            <a:ext cx="7705725" cy="685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243137" y="4302492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upper limit of usability is determined by the amount of agreed upon information we start with.</a:t>
            </a:r>
            <a:endParaRPr lang="en-US" dirty="0"/>
          </a:p>
        </p:txBody>
      </p:sp>
      <p:cxnSp>
        <p:nvCxnSpPr>
          <p:cNvPr id="11" name="Elbow Connector 10"/>
          <p:cNvCxnSpPr>
            <a:endCxn id="3" idx="1"/>
          </p:cNvCxnSpPr>
          <p:nvPr/>
        </p:nvCxnSpPr>
        <p:spPr>
          <a:xfrm rot="16200000" flipH="1">
            <a:off x="731745" y="3253113"/>
            <a:ext cx="2820202" cy="202581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2751672" y="5407793"/>
            <a:ext cx="7705725" cy="92402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i.e. More constraints = More (potentially) usable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Choice is Bad</a:t>
            </a:r>
            <a:endParaRPr lang="en-US" sz="6000" dirty="0"/>
          </a:p>
        </p:txBody>
      </p:sp>
      <p:sp>
        <p:nvSpPr>
          <p:cNvPr id="13" name="Rectangle 12"/>
          <p:cNvSpPr/>
          <p:nvPr/>
        </p:nvSpPr>
        <p:spPr>
          <a:xfrm>
            <a:off x="4209448" y="4215865"/>
            <a:ext cx="6642393" cy="1933074"/>
          </a:xfrm>
          <a:prstGeom prst="rect">
            <a:avLst/>
          </a:prstGeom>
          <a:solidFill>
            <a:srgbClr val="B015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 make things more usable, solve more </a:t>
            </a:r>
            <a:r>
              <a:rPr lang="en-US" sz="2400" i="1" dirty="0" smtClean="0"/>
              <a:t>specific</a:t>
            </a:r>
            <a:r>
              <a:rPr lang="en-US" sz="2400" dirty="0" smtClean="0"/>
              <a:t>, not more </a:t>
            </a:r>
            <a:r>
              <a:rPr lang="en-US" sz="2400" i="1" dirty="0" smtClean="0"/>
              <a:t>generic</a:t>
            </a:r>
            <a:r>
              <a:rPr lang="en-US" sz="2400" dirty="0" smtClean="0"/>
              <a:t>, problem.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86167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is Bad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do you measure it?</a:t>
            </a:r>
          </a:p>
          <a:p>
            <a:r>
              <a:rPr lang="en-US" sz="3600" dirty="0" smtClean="0"/>
              <a:t>How do you know when to stop?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3160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1757" y="2906829"/>
            <a:ext cx="2261485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Hunt</a:t>
            </a:r>
            <a:endParaRPr lang="en-US" dirty="0"/>
          </a:p>
        </p:txBody>
      </p:sp>
      <p:cxnSp>
        <p:nvCxnSpPr>
          <p:cNvPr id="10" name="Elbow Connector 9"/>
          <p:cNvCxnSpPr>
            <a:endCxn id="3" idx="1"/>
          </p:cNvCxnSpPr>
          <p:nvPr/>
        </p:nvCxnSpPr>
        <p:spPr>
          <a:xfrm rot="16200000" flipH="1">
            <a:off x="1022909" y="2259304"/>
            <a:ext cx="1313850" cy="6838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4355151" y="3027318"/>
            <a:ext cx="42210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(What we’ve seen so far…)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77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goal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Mental model for recognizing and breaking down usability issues</a:t>
            </a:r>
          </a:p>
          <a:p>
            <a:r>
              <a:rPr lang="en-US" sz="3600" dirty="0" smtClean="0"/>
              <a:t>Not even going to scratch the tip of the iceberg</a:t>
            </a:r>
          </a:p>
          <a:p>
            <a:r>
              <a:rPr lang="en-US" sz="3600" dirty="0" smtClean="0"/>
              <a:t>Not a numbers talk</a:t>
            </a:r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59500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1757" y="2906829"/>
            <a:ext cx="2261485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Hunt</a:t>
            </a:r>
            <a:endParaRPr lang="en-US" dirty="0"/>
          </a:p>
        </p:txBody>
      </p:sp>
      <p:cxnSp>
        <p:nvCxnSpPr>
          <p:cNvPr id="10" name="Elbow Connector 9"/>
          <p:cNvCxnSpPr>
            <a:endCxn id="3" idx="1"/>
          </p:cNvCxnSpPr>
          <p:nvPr/>
        </p:nvCxnSpPr>
        <p:spPr>
          <a:xfrm rot="16200000" flipH="1">
            <a:off x="1022909" y="2259304"/>
            <a:ext cx="1313850" cy="6838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5800" y="2924776"/>
            <a:ext cx="7600950" cy="666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330575" y="3898231"/>
            <a:ext cx="47692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(Know what the end result is…)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286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1757" y="2906829"/>
            <a:ext cx="2261485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12581" y="3706057"/>
            <a:ext cx="2261485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</a:t>
            </a:r>
            <a:endParaRPr lang="en-US" dirty="0"/>
          </a:p>
        </p:txBody>
      </p:sp>
      <p:cxnSp>
        <p:nvCxnSpPr>
          <p:cNvPr id="10" name="Elbow Connector 9"/>
          <p:cNvCxnSpPr>
            <a:endCxn id="3" idx="1"/>
          </p:cNvCxnSpPr>
          <p:nvPr/>
        </p:nvCxnSpPr>
        <p:spPr>
          <a:xfrm rot="16200000" flipH="1">
            <a:off x="1022909" y="2259304"/>
            <a:ext cx="1313850" cy="6838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13" idx="1"/>
          </p:cNvCxnSpPr>
          <p:nvPr/>
        </p:nvCxnSpPr>
        <p:spPr>
          <a:xfrm rot="16200000" flipH="1">
            <a:off x="1051679" y="3096478"/>
            <a:ext cx="1247134" cy="67466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03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1757" y="2906829"/>
            <a:ext cx="2261485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12581" y="3706057"/>
            <a:ext cx="2261485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</a:t>
            </a:r>
            <a:endParaRPr lang="en-US" dirty="0"/>
          </a:p>
        </p:txBody>
      </p:sp>
      <p:cxnSp>
        <p:nvCxnSpPr>
          <p:cNvPr id="10" name="Elbow Connector 9"/>
          <p:cNvCxnSpPr>
            <a:endCxn id="3" idx="1"/>
          </p:cNvCxnSpPr>
          <p:nvPr/>
        </p:nvCxnSpPr>
        <p:spPr>
          <a:xfrm rot="16200000" flipH="1">
            <a:off x="1022909" y="2259304"/>
            <a:ext cx="1313850" cy="6838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13" idx="1"/>
          </p:cNvCxnSpPr>
          <p:nvPr/>
        </p:nvCxnSpPr>
        <p:spPr>
          <a:xfrm rot="16200000" flipH="1">
            <a:off x="1051679" y="3096478"/>
            <a:ext cx="1247134" cy="67466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317464" y="3706057"/>
            <a:ext cx="53030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“I don’t know what I’m looking for,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 but I’ll know it when I see it.”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24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63175" cy="83439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83681" y="33688"/>
            <a:ext cx="6263991" cy="11839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(Play)</a:t>
            </a:r>
          </a:p>
          <a:p>
            <a:pPr algn="ctr"/>
            <a:r>
              <a:rPr lang="en-US" dirty="0" smtClean="0"/>
              <a:t>i.e. Iteration, Inspiration, Creative, 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78029" y="9626"/>
            <a:ext cx="2088684" cy="616016"/>
          </a:xfrm>
          <a:prstGeom prst="rect">
            <a:avLst/>
          </a:prstGeom>
          <a:noFill/>
          <a:ln w="38100"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/>
          <p:cNvCxnSpPr/>
          <p:nvPr/>
        </p:nvCxnSpPr>
        <p:spPr>
          <a:xfrm>
            <a:off x="3166713" y="317634"/>
            <a:ext cx="1416968" cy="0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44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other words, (hunt vs. play)….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42686" y="2444817"/>
            <a:ext cx="1828800" cy="153041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A</a:t>
            </a:r>
            <a:endParaRPr lang="en-US" sz="8800" dirty="0"/>
          </a:p>
        </p:txBody>
      </p:sp>
      <p:sp>
        <p:nvSpPr>
          <p:cNvPr id="5" name="Rounded Rectangle 4"/>
          <p:cNvSpPr/>
          <p:nvPr/>
        </p:nvSpPr>
        <p:spPr>
          <a:xfrm>
            <a:off x="7286325" y="2444817"/>
            <a:ext cx="1828800" cy="15304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5512" y="2589196"/>
            <a:ext cx="1366788" cy="12609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err="1" smtClean="0"/>
              <a:t>xform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4071486" y="3210026"/>
            <a:ext cx="924026" cy="9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362299" y="3210023"/>
            <a:ext cx="9240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Content Placeholder 2"/>
          <p:cNvSpPr>
            <a:spLocks noGrp="1"/>
          </p:cNvSpPr>
          <p:nvPr>
            <p:ph idx="1"/>
          </p:nvPr>
        </p:nvSpPr>
        <p:spPr>
          <a:xfrm>
            <a:off x="2970613" y="4370851"/>
            <a:ext cx="8946541" cy="192231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The only purpose of any program is to transform some data from one form (A) into another form (B)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68038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other words, (hunt vs. play)….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42686" y="2444817"/>
            <a:ext cx="1828800" cy="153041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A</a:t>
            </a:r>
            <a:endParaRPr lang="en-US" sz="8800" dirty="0"/>
          </a:p>
        </p:txBody>
      </p:sp>
      <p:sp>
        <p:nvSpPr>
          <p:cNvPr id="5" name="Rounded Rectangle 4"/>
          <p:cNvSpPr/>
          <p:nvPr/>
        </p:nvSpPr>
        <p:spPr>
          <a:xfrm>
            <a:off x="7286325" y="2444817"/>
            <a:ext cx="1828800" cy="15304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/>
              <a:t>B</a:t>
            </a:r>
          </a:p>
        </p:txBody>
      </p:sp>
      <p:sp>
        <p:nvSpPr>
          <p:cNvPr id="6" name="Rectangle 5"/>
          <p:cNvSpPr/>
          <p:nvPr/>
        </p:nvSpPr>
        <p:spPr>
          <a:xfrm>
            <a:off x="4995512" y="2589196"/>
            <a:ext cx="1366788" cy="12609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hunt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4071486" y="3210026"/>
            <a:ext cx="924026" cy="9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362299" y="3210023"/>
            <a:ext cx="9240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70613" y="4370851"/>
            <a:ext cx="8946541" cy="192231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When you know what (B) is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327274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other words, (hunt vs. play)….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42686" y="2444817"/>
            <a:ext cx="1828800" cy="153041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A</a:t>
            </a:r>
            <a:endParaRPr lang="en-US" sz="8800" dirty="0"/>
          </a:p>
        </p:txBody>
      </p:sp>
      <p:sp>
        <p:nvSpPr>
          <p:cNvPr id="5" name="Rounded Rectangle 4"/>
          <p:cNvSpPr/>
          <p:nvPr/>
        </p:nvSpPr>
        <p:spPr>
          <a:xfrm>
            <a:off x="7286325" y="2444817"/>
            <a:ext cx="1828800" cy="15304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?</a:t>
            </a:r>
            <a:endParaRPr lang="en-US" sz="8800" dirty="0"/>
          </a:p>
        </p:txBody>
      </p:sp>
      <p:sp>
        <p:nvSpPr>
          <p:cNvPr id="6" name="Rectangle 5"/>
          <p:cNvSpPr/>
          <p:nvPr/>
        </p:nvSpPr>
        <p:spPr>
          <a:xfrm>
            <a:off x="4995512" y="2589196"/>
            <a:ext cx="1366788" cy="12609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play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4071486" y="3210026"/>
            <a:ext cx="924026" cy="9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362299" y="3210023"/>
            <a:ext cx="9240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70613" y="4370851"/>
            <a:ext cx="8946541" cy="192231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When you don’t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558638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7288" y="-290513"/>
            <a:ext cx="14506575" cy="743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29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7288" y="-290513"/>
            <a:ext cx="14506575" cy="74390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553201" y="2726354"/>
            <a:ext cx="3974782" cy="14125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(Play)</a:t>
            </a:r>
          </a:p>
          <a:p>
            <a:pPr algn="ctr"/>
            <a:r>
              <a:rPr lang="en-US" dirty="0" smtClean="0"/>
              <a:t>Many choices, </a:t>
            </a:r>
            <a:r>
              <a:rPr lang="en-US" i="1" dirty="0" smtClean="0"/>
              <a:t>quickly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7099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038" y="-1104900"/>
            <a:ext cx="12792075" cy="906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723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376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038" y="-1104900"/>
            <a:ext cx="12792075" cy="90678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553201" y="2726354"/>
            <a:ext cx="3974782" cy="1412509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(Play)</a:t>
            </a:r>
          </a:p>
          <a:p>
            <a:pPr algn="ctr"/>
            <a:r>
              <a:rPr lang="en-US" dirty="0" smtClean="0"/>
              <a:t>Recommend more choices, </a:t>
            </a:r>
            <a:r>
              <a:rPr lang="en-US" i="1" dirty="0" smtClean="0"/>
              <a:t>quickly</a:t>
            </a:r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67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other words, (hunt vs. play)….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42686" y="2444817"/>
            <a:ext cx="1828800" cy="153041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A</a:t>
            </a:r>
            <a:endParaRPr lang="en-US" sz="8800" dirty="0"/>
          </a:p>
        </p:txBody>
      </p:sp>
      <p:sp>
        <p:nvSpPr>
          <p:cNvPr id="5" name="Rounded Rectangle 4"/>
          <p:cNvSpPr/>
          <p:nvPr/>
        </p:nvSpPr>
        <p:spPr>
          <a:xfrm>
            <a:off x="7286325" y="2444817"/>
            <a:ext cx="1828800" cy="15304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?</a:t>
            </a:r>
            <a:endParaRPr lang="en-US" sz="8800" dirty="0"/>
          </a:p>
        </p:txBody>
      </p:sp>
      <p:sp>
        <p:nvSpPr>
          <p:cNvPr id="6" name="Rectangle 5"/>
          <p:cNvSpPr/>
          <p:nvPr/>
        </p:nvSpPr>
        <p:spPr>
          <a:xfrm>
            <a:off x="4995512" y="2589196"/>
            <a:ext cx="1366788" cy="12609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play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4071486" y="3210026"/>
            <a:ext cx="924026" cy="9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362299" y="3210023"/>
            <a:ext cx="9240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70613" y="4370851"/>
            <a:ext cx="8946541" cy="192231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When you don’t know what you want…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978230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other words, (hunt vs. play)….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42686" y="2444817"/>
            <a:ext cx="1828800" cy="153041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A</a:t>
            </a:r>
            <a:endParaRPr lang="en-US" sz="8800" dirty="0"/>
          </a:p>
        </p:txBody>
      </p:sp>
      <p:sp>
        <p:nvSpPr>
          <p:cNvPr id="5" name="Rounded Rectangle 4"/>
          <p:cNvSpPr/>
          <p:nvPr/>
        </p:nvSpPr>
        <p:spPr>
          <a:xfrm>
            <a:off x="7286325" y="2444817"/>
            <a:ext cx="1828800" cy="15304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?</a:t>
            </a:r>
            <a:endParaRPr lang="en-US" sz="8800" dirty="0"/>
          </a:p>
        </p:txBody>
      </p:sp>
      <p:sp>
        <p:nvSpPr>
          <p:cNvPr id="6" name="Rectangle 5"/>
          <p:cNvSpPr/>
          <p:nvPr/>
        </p:nvSpPr>
        <p:spPr>
          <a:xfrm>
            <a:off x="4995512" y="2589196"/>
            <a:ext cx="1366788" cy="12609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play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4071486" y="3210026"/>
            <a:ext cx="924026" cy="9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362299" y="3210023"/>
            <a:ext cx="9240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70613" y="4370851"/>
            <a:ext cx="8946541" cy="192231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When you don’t know what you want…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Choice is Good</a:t>
            </a:r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335324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other words, (hunt vs. play)….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242686" y="2444817"/>
            <a:ext cx="1828800" cy="153041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A</a:t>
            </a:r>
            <a:endParaRPr lang="en-US" sz="8800" dirty="0"/>
          </a:p>
        </p:txBody>
      </p:sp>
      <p:sp>
        <p:nvSpPr>
          <p:cNvPr id="5" name="Rounded Rectangle 4"/>
          <p:cNvSpPr/>
          <p:nvPr/>
        </p:nvSpPr>
        <p:spPr>
          <a:xfrm>
            <a:off x="7286325" y="2444817"/>
            <a:ext cx="1828800" cy="153041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 smtClean="0"/>
              <a:t>?</a:t>
            </a:r>
            <a:endParaRPr lang="en-US" sz="8800" dirty="0"/>
          </a:p>
        </p:txBody>
      </p:sp>
      <p:sp>
        <p:nvSpPr>
          <p:cNvPr id="6" name="Rectangle 5"/>
          <p:cNvSpPr/>
          <p:nvPr/>
        </p:nvSpPr>
        <p:spPr>
          <a:xfrm>
            <a:off x="4995512" y="2589196"/>
            <a:ext cx="1366788" cy="126090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play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4" idx="3"/>
            <a:endCxn id="6" idx="1"/>
          </p:cNvCxnSpPr>
          <p:nvPr/>
        </p:nvCxnSpPr>
        <p:spPr>
          <a:xfrm>
            <a:off x="4071486" y="3210026"/>
            <a:ext cx="924026" cy="96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6362299" y="3210023"/>
            <a:ext cx="924026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70613" y="4370851"/>
            <a:ext cx="8946541" cy="1922316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When you don’t know what you want…</a:t>
            </a:r>
            <a:endParaRPr lang="en-US" sz="3600" dirty="0"/>
          </a:p>
        </p:txBody>
      </p:sp>
      <p:sp>
        <p:nvSpPr>
          <p:cNvPr id="11" name="Rectangle 10"/>
          <p:cNvSpPr/>
          <p:nvPr/>
        </p:nvSpPr>
        <p:spPr>
          <a:xfrm>
            <a:off x="2574303" y="2125579"/>
            <a:ext cx="7577141" cy="3012708"/>
          </a:xfrm>
          <a:prstGeom prst="rect">
            <a:avLst/>
          </a:prstGeom>
          <a:solidFill>
            <a:srgbClr val="B01513">
              <a:alpha val="8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smtClean="0"/>
              <a:t>Choice is Good</a:t>
            </a:r>
            <a:endParaRPr lang="en-US" sz="6000" dirty="0"/>
          </a:p>
        </p:txBody>
      </p:sp>
      <p:sp>
        <p:nvSpPr>
          <p:cNvPr id="12" name="Rectangle 11"/>
          <p:cNvSpPr/>
          <p:nvPr/>
        </p:nvSpPr>
        <p:spPr>
          <a:xfrm>
            <a:off x="4209448" y="4215865"/>
            <a:ext cx="6642393" cy="1933074"/>
          </a:xfrm>
          <a:prstGeom prst="rect">
            <a:avLst/>
          </a:prstGeom>
          <a:solidFill>
            <a:srgbClr val="B0151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To make things more usable, present lots of relevant, comparable options quickly.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052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Choice is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do you measure it?</a:t>
            </a:r>
          </a:p>
          <a:p>
            <a:r>
              <a:rPr lang="en-US" sz="3600" dirty="0" smtClean="0"/>
              <a:t>How do you know what to show?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95249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021757" y="2906829"/>
            <a:ext cx="2261485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Hunt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2012581" y="3706057"/>
            <a:ext cx="2261485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Play</a:t>
            </a:r>
            <a:endParaRPr lang="en-US" dirty="0"/>
          </a:p>
        </p:txBody>
      </p:sp>
      <p:cxnSp>
        <p:nvCxnSpPr>
          <p:cNvPr id="10" name="Elbow Connector 9"/>
          <p:cNvCxnSpPr>
            <a:endCxn id="3" idx="1"/>
          </p:cNvCxnSpPr>
          <p:nvPr/>
        </p:nvCxnSpPr>
        <p:spPr>
          <a:xfrm rot="16200000" flipH="1">
            <a:off x="1022909" y="2259304"/>
            <a:ext cx="1313850" cy="68384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endCxn id="13" idx="1"/>
          </p:cNvCxnSpPr>
          <p:nvPr/>
        </p:nvCxnSpPr>
        <p:spPr>
          <a:xfrm rot="16200000" flipH="1">
            <a:off x="1051679" y="3096478"/>
            <a:ext cx="1247134" cy="67466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4413155" y="2906828"/>
            <a:ext cx="6175084" cy="150187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Very different problems. Very different solutions.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861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274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91384" y="2719191"/>
            <a:ext cx="10802857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Amount </a:t>
            </a:r>
            <a:r>
              <a:rPr lang="en-US" dirty="0"/>
              <a:t>of the problem that can be solved with any particular message. </a:t>
            </a:r>
          </a:p>
        </p:txBody>
      </p:sp>
      <p:cxnSp>
        <p:nvCxnSpPr>
          <p:cNvPr id="4" name="Straight Arrow Connector 3"/>
          <p:cNvCxnSpPr>
            <a:stCxn id="6" idx="2"/>
          </p:cNvCxnSpPr>
          <p:nvPr/>
        </p:nvCxnSpPr>
        <p:spPr>
          <a:xfrm>
            <a:off x="4209448" y="1944303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595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91384" y="2719191"/>
            <a:ext cx="10802857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Amount </a:t>
            </a:r>
            <a:r>
              <a:rPr lang="en-US" dirty="0"/>
              <a:t>of the problem that can be solved with any particular message. </a:t>
            </a:r>
          </a:p>
        </p:txBody>
      </p:sp>
      <p:cxnSp>
        <p:nvCxnSpPr>
          <p:cNvPr id="4" name="Straight Arrow Connector 3"/>
          <p:cNvCxnSpPr>
            <a:stCxn id="6" idx="2"/>
          </p:cNvCxnSpPr>
          <p:nvPr/>
        </p:nvCxnSpPr>
        <p:spPr>
          <a:xfrm>
            <a:off x="4209448" y="1944303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1384" y="3939611"/>
            <a:ext cx="10802857" cy="9813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= data associated with each step of a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16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906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pPr marL="0" indent="0">
              <a:buNone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381505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08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93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21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86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3118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13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00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06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7360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3330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TL;DL</a:t>
            </a:r>
            <a:endParaRPr lang="en-US" dirty="0"/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1104293" y="1463040"/>
            <a:ext cx="8946541" cy="4585689"/>
          </a:xfrm>
        </p:spPr>
        <p:txBody>
          <a:bodyPr>
            <a:noAutofit/>
          </a:bodyPr>
          <a:lstStyle/>
          <a:p>
            <a:r>
              <a:rPr lang="en-US" sz="2800" dirty="0" smtClean="0"/>
              <a:t>The only way is to watch it live</a:t>
            </a:r>
          </a:p>
          <a:p>
            <a:r>
              <a:rPr lang="en-US" sz="2800" dirty="0" smtClean="0"/>
              <a:t>Choice is bad</a:t>
            </a:r>
          </a:p>
        </p:txBody>
      </p:sp>
    </p:spTree>
    <p:extLst>
      <p:ext uri="{BB962C8B-B14F-4D97-AF65-F5344CB8AC3E}">
        <p14:creationId xmlns:p14="http://schemas.microsoft.com/office/powerpoint/2010/main" val="121153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5525" y="2556092"/>
            <a:ext cx="2773857" cy="828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click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89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5525" y="2556092"/>
            <a:ext cx="2773857" cy="828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click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472712" y="2556092"/>
            <a:ext cx="2773857" cy="8280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831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5525" y="2556092"/>
            <a:ext cx="2773857" cy="828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click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472712" y="2556092"/>
            <a:ext cx="2773857" cy="8280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result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70275" y="3945909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220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5525" y="2556092"/>
            <a:ext cx="2773857" cy="828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click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472712" y="2556092"/>
            <a:ext cx="2773857" cy="8280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result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70275" y="3945909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670275" y="4507683"/>
            <a:ext cx="2679107" cy="722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</a:t>
            </a:r>
          </a:p>
          <a:p>
            <a:pPr algn="ctr"/>
            <a:r>
              <a:rPr lang="en-US" dirty="0" smtClean="0"/>
              <a:t>Page 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3821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5525" y="2556092"/>
            <a:ext cx="2773857" cy="828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click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472712" y="2556092"/>
            <a:ext cx="2773857" cy="8280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result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70275" y="3945909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670275" y="4507683"/>
            <a:ext cx="2679107" cy="722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</a:t>
            </a:r>
          </a:p>
          <a:p>
            <a:pPr algn="ctr"/>
            <a:r>
              <a:rPr lang="en-US" dirty="0" smtClean="0"/>
              <a:t>Page down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472712" y="4507683"/>
            <a:ext cx="2773857" cy="722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page result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19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5525" y="2556092"/>
            <a:ext cx="2773857" cy="828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click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472712" y="2556092"/>
            <a:ext cx="2773857" cy="8280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result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70275" y="3945909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670275" y="4507683"/>
            <a:ext cx="2679107" cy="722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</a:t>
            </a:r>
          </a:p>
          <a:p>
            <a:pPr algn="ctr"/>
            <a:r>
              <a:rPr lang="en-US" dirty="0" smtClean="0"/>
              <a:t>Page down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472712" y="4507683"/>
            <a:ext cx="2773857" cy="722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page result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670275" y="5628006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7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5525" y="2556092"/>
            <a:ext cx="2773857" cy="828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click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472712" y="2556092"/>
            <a:ext cx="2773857" cy="8280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result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70275" y="3945909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670275" y="4507683"/>
            <a:ext cx="2679107" cy="722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</a:t>
            </a:r>
          </a:p>
          <a:p>
            <a:pPr algn="ctr"/>
            <a:r>
              <a:rPr lang="en-US" dirty="0" smtClean="0"/>
              <a:t>Page down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472712" y="4507683"/>
            <a:ext cx="2773857" cy="722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page result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670275" y="5628006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670275" y="6183782"/>
            <a:ext cx="2679107" cy="5699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button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20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671522" y="915659"/>
            <a:ext cx="3780673" cy="7026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search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671522" y="1738844"/>
            <a:ext cx="3780673" cy="69670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Visually parse the results…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671522" y="2556092"/>
            <a:ext cx="3780673" cy="82804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Guess at possible answer and click link…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71522" y="3507826"/>
            <a:ext cx="3780673" cy="876167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can page for answer…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671522" y="4507683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Scroll…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71521" y="5353716"/>
            <a:ext cx="3780673" cy="7223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Found result?</a:t>
            </a:r>
            <a:endParaRPr lang="en-US" dirty="0"/>
          </a:p>
        </p:txBody>
      </p:sp>
      <p:cxnSp>
        <p:nvCxnSpPr>
          <p:cNvPr id="3" name="Elbow Connector 2"/>
          <p:cNvCxnSpPr>
            <a:stCxn id="10" idx="1"/>
            <a:endCxn id="13" idx="1"/>
          </p:cNvCxnSpPr>
          <p:nvPr/>
        </p:nvCxnSpPr>
        <p:spPr>
          <a:xfrm rot="10800000" flipH="1">
            <a:off x="671518" y="2087198"/>
            <a:ext cx="3" cy="4381556"/>
          </a:xfrm>
          <a:prstGeom prst="bentConnector3">
            <a:avLst>
              <a:gd name="adj1" fmla="val -7620000000"/>
            </a:avLst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1519" y="6183782"/>
            <a:ext cx="1603085" cy="56994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4575526" y="915658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Search text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7472714" y="915657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575526" y="1738844"/>
            <a:ext cx="2773857" cy="70264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 </a:t>
            </a:r>
          </a:p>
          <a:p>
            <a:pPr algn="ctr"/>
            <a:r>
              <a:rPr lang="en-US" dirty="0" smtClean="0"/>
              <a:t>page click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7472713" y="1732906"/>
            <a:ext cx="2773857" cy="70264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more possibilities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4575525" y="2556092"/>
            <a:ext cx="2773857" cy="8280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Link click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7472712" y="2556092"/>
            <a:ext cx="2773857" cy="82804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Page result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4670275" y="3945909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670275" y="4507683"/>
            <a:ext cx="2679107" cy="7223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Mouse scroll,</a:t>
            </a:r>
          </a:p>
          <a:p>
            <a:pPr algn="ctr"/>
            <a:r>
              <a:rPr lang="en-US" dirty="0" smtClean="0"/>
              <a:t>Page down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7472712" y="4507683"/>
            <a:ext cx="2773857" cy="722343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More page result</a:t>
            </a:r>
            <a:endParaRPr lang="en-US" dirty="0"/>
          </a:p>
        </p:txBody>
      </p:sp>
      <p:cxnSp>
        <p:nvCxnSpPr>
          <p:cNvPr id="28" name="Straight Connector 27"/>
          <p:cNvCxnSpPr/>
          <p:nvPr/>
        </p:nvCxnSpPr>
        <p:spPr>
          <a:xfrm flipV="1">
            <a:off x="4670275" y="5628006"/>
            <a:ext cx="5358213" cy="8547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4670275" y="6183782"/>
            <a:ext cx="2679107" cy="5699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Back button</a:t>
            </a:r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7472712" y="6167050"/>
            <a:ext cx="2773857" cy="5866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List of possibilities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38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91384" y="2719191"/>
            <a:ext cx="10802857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amount that each message reduces the search space</a:t>
            </a:r>
            <a:endParaRPr lang="en-US" dirty="0"/>
          </a:p>
        </p:txBody>
      </p:sp>
      <p:cxnSp>
        <p:nvCxnSpPr>
          <p:cNvPr id="4" name="Straight Arrow Connector 3"/>
          <p:cNvCxnSpPr>
            <a:stCxn id="6" idx="2"/>
          </p:cNvCxnSpPr>
          <p:nvPr/>
        </p:nvCxnSpPr>
        <p:spPr>
          <a:xfrm>
            <a:off x="4209448" y="1944303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543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1: Search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00102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165107" y="1318661"/>
            <a:ext cx="2088682" cy="62564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Information density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4847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creation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531837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translation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9715202" y="1318661"/>
            <a:ext cx="2088682" cy="62564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Message response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91384" y="2719191"/>
            <a:ext cx="10802857" cy="109223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The amount that each message reduces the search space</a:t>
            </a:r>
            <a:endParaRPr lang="en-US" dirty="0"/>
          </a:p>
        </p:txBody>
      </p:sp>
      <p:cxnSp>
        <p:nvCxnSpPr>
          <p:cNvPr id="4" name="Straight Arrow Connector 3"/>
          <p:cNvCxnSpPr>
            <a:stCxn id="6" idx="2"/>
          </p:cNvCxnSpPr>
          <p:nvPr/>
        </p:nvCxnSpPr>
        <p:spPr>
          <a:xfrm>
            <a:off x="4209448" y="1944303"/>
            <a:ext cx="12174" cy="77488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991384" y="3940463"/>
            <a:ext cx="10802857" cy="73690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Every problem is like a game of 20 Questions.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038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 Gree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1223</TotalTime>
  <Words>4195</Words>
  <Application>Microsoft Office PowerPoint</Application>
  <PresentationFormat>Widescreen</PresentationFormat>
  <Paragraphs>1093</Paragraphs>
  <Slides>189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189</vt:i4>
      </vt:variant>
    </vt:vector>
  </HeadingPairs>
  <TitlesOfParts>
    <vt:vector size="193" baseType="lpstr">
      <vt:lpstr>Arial</vt:lpstr>
      <vt:lpstr>Century Gothic</vt:lpstr>
      <vt:lpstr>Wingdings 3</vt:lpstr>
      <vt:lpstr>Ion</vt:lpstr>
      <vt:lpstr>Usability is not random #gdc13</vt:lpstr>
      <vt:lpstr>Where do we apply usability lessons?</vt:lpstr>
      <vt:lpstr>Where do we apply usability lessons?</vt:lpstr>
      <vt:lpstr>Today’s goal</vt:lpstr>
      <vt:lpstr>Today’s goal</vt:lpstr>
      <vt:lpstr>Today’s goal</vt:lpstr>
      <vt:lpstr>TL;DL</vt:lpstr>
      <vt:lpstr>TL;DL</vt:lpstr>
      <vt:lpstr>TL;DL</vt:lpstr>
      <vt:lpstr>TL;DL</vt:lpstr>
      <vt:lpstr>TL;DL</vt:lpstr>
      <vt:lpstr>TL;DL</vt:lpstr>
      <vt:lpstr>TL;DL</vt:lpstr>
      <vt:lpstr>TL;DL</vt:lpstr>
      <vt:lpstr>TL;DL</vt:lpstr>
      <vt:lpstr>Working definition: Usability</vt:lpstr>
      <vt:lpstr>Let’s get this out of the way…</vt:lpstr>
      <vt:lpstr>Let’s get this out of the way…</vt:lpstr>
      <vt:lpstr>Let’s get this out of the way…</vt:lpstr>
      <vt:lpstr>Let’s get this out of the way…</vt:lpstr>
      <vt:lpstr>What is usability a function of?</vt:lpstr>
      <vt:lpstr>Example 1: Search</vt:lpstr>
      <vt:lpstr>Example 1: Search</vt:lpstr>
      <vt:lpstr>Example 1: Search</vt:lpstr>
      <vt:lpstr>Example 1: Search</vt:lpstr>
      <vt:lpstr>Example 1: Search</vt:lpstr>
      <vt:lpstr>Example 1: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Search</vt:lpstr>
      <vt:lpstr>PowerPoint Presentation</vt:lpstr>
      <vt:lpstr>PowerPoint Presentation</vt:lpstr>
      <vt:lpstr>PowerPoint Presentation</vt:lpstr>
      <vt:lpstr>Example 1: Search</vt:lpstr>
      <vt:lpstr>Example 1: Search</vt:lpstr>
      <vt:lpstr>Example 1: Search</vt:lpstr>
      <vt:lpstr>Example 1: Search</vt:lpstr>
      <vt:lpstr>Choice is Bad</vt:lpstr>
      <vt:lpstr>Example 1: Search</vt:lpstr>
      <vt:lpstr>Example 1: Search</vt:lpstr>
      <vt:lpstr>Example 1: Search</vt:lpstr>
      <vt:lpstr>Example 1: Search</vt:lpstr>
      <vt:lpstr>PowerPoint Presentation</vt:lpstr>
      <vt:lpstr>In other words, (hunt vs. play)….</vt:lpstr>
      <vt:lpstr>In other words, (hunt vs. play)….</vt:lpstr>
      <vt:lpstr>In other words, (hunt vs. play)….</vt:lpstr>
      <vt:lpstr>PowerPoint Presentation</vt:lpstr>
      <vt:lpstr>PowerPoint Presentation</vt:lpstr>
      <vt:lpstr>PowerPoint Presentation</vt:lpstr>
      <vt:lpstr>PowerPoint Presentation</vt:lpstr>
      <vt:lpstr>In other words, (hunt vs. play)….</vt:lpstr>
      <vt:lpstr>In other words, (hunt vs. play)….</vt:lpstr>
      <vt:lpstr>In other words, (hunt vs. play)….</vt:lpstr>
      <vt:lpstr>Choice is Good</vt:lpstr>
      <vt:lpstr>Example 1: Search</vt:lpstr>
      <vt:lpstr>Example 1: Search</vt:lpstr>
      <vt:lpstr>Example 1: Search</vt:lpstr>
      <vt:lpstr>Example 1: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1: Search</vt:lpstr>
      <vt:lpstr>Example 1: Search</vt:lpstr>
      <vt:lpstr>Example 1: 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2: Screenshot Dialog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2: Screenshot Dialog</vt:lpstr>
      <vt:lpstr>Example 2: Screenshot Dialog</vt:lpstr>
      <vt:lpstr>Example 2: Screenshot Dialog</vt:lpstr>
      <vt:lpstr>Example 2: Screenshot Dialog</vt:lpstr>
      <vt:lpstr>Example 2: Screenshot Dialog</vt:lpstr>
      <vt:lpstr>Example 2: Screenshot Dialog</vt:lpstr>
      <vt:lpstr>Example 2: Screenshot Dialog</vt:lpstr>
      <vt:lpstr>PowerPoint Presentation</vt:lpstr>
      <vt:lpstr>PowerPoint Presentation</vt:lpstr>
      <vt:lpstr>PowerPoint Presentation</vt:lpstr>
      <vt:lpstr>PowerPoint Presentation</vt:lpstr>
      <vt:lpstr>Example 2: Screenshot Dialog</vt:lpstr>
      <vt:lpstr>Example 2: Screenshot Dialog</vt:lpstr>
      <vt:lpstr>Example 3: Build times</vt:lpstr>
      <vt:lpstr>Example 3: Build times</vt:lpstr>
      <vt:lpstr>Example 3: Build times</vt:lpstr>
      <vt:lpstr>Example 3: Build times</vt:lpstr>
      <vt:lpstr>Example 3: Build times</vt:lpstr>
      <vt:lpstr>Example 3: Build times</vt:lpstr>
      <vt:lpstr>Example 3: Build times</vt:lpstr>
      <vt:lpstr>Example 3: Build times</vt:lpstr>
      <vt:lpstr>Example 3: Build times</vt:lpstr>
      <vt:lpstr>Example 3: Build times</vt:lpstr>
      <vt:lpstr>Example 4: Stamp mode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 4: Stamp mode</vt:lpstr>
      <vt:lpstr>Example 4: Stamp mode</vt:lpstr>
      <vt:lpstr>Example 4: Stamp mode</vt:lpstr>
      <vt:lpstr>Example 4: Stamp mode</vt:lpstr>
      <vt:lpstr>Example 4: Stamp mode</vt:lpstr>
      <vt:lpstr>Example 4: Stamp mode</vt:lpstr>
      <vt:lpstr>Example 4: Stamp mode</vt:lpstr>
      <vt:lpstr>Example 4: Stamp mode</vt:lpstr>
      <vt:lpstr>Review</vt:lpstr>
      <vt:lpstr>Review</vt:lpstr>
      <vt:lpstr>Review</vt:lpstr>
      <vt:lpstr>Review</vt:lpstr>
      <vt:lpstr>Review</vt:lpstr>
      <vt:lpstr>Review</vt:lpstr>
      <vt:lpstr>Review</vt:lpstr>
      <vt:lpstr>Review</vt:lpstr>
      <vt:lpstr>Review</vt:lpstr>
      <vt:lpstr>Review</vt:lpstr>
      <vt:lpstr>Review</vt:lpstr>
      <vt:lpstr>#README</vt:lpstr>
      <vt:lpstr>Usability is not random #gdc13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Usability is not random</dc:title>
  <dc:creator>Mike Acton</dc:creator>
  <cp:lastModifiedBy>Mike Acton</cp:lastModifiedBy>
  <cp:revision>61</cp:revision>
  <dcterms:created xsi:type="dcterms:W3CDTF">2013-03-26T01:14:17Z</dcterms:created>
  <dcterms:modified xsi:type="dcterms:W3CDTF">2013-03-27T07:51:10Z</dcterms:modified>
</cp:coreProperties>
</file>